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84" r:id="rId3"/>
    <p:sldId id="256" r:id="rId4"/>
    <p:sldId id="257" r:id="rId5"/>
    <p:sldId id="258" r:id="rId6"/>
    <p:sldId id="270" r:id="rId7"/>
    <p:sldId id="271" r:id="rId8"/>
    <p:sldId id="274" r:id="rId9"/>
    <p:sldId id="275" r:id="rId10"/>
    <p:sldId id="259" r:id="rId11"/>
    <p:sldId id="272" r:id="rId12"/>
    <p:sldId id="282" r:id="rId13"/>
    <p:sldId id="277" r:id="rId14"/>
    <p:sldId id="260" r:id="rId15"/>
    <p:sldId id="278" r:id="rId16"/>
    <p:sldId id="261" r:id="rId17"/>
    <p:sldId id="273" r:id="rId18"/>
    <p:sldId id="263" r:id="rId19"/>
    <p:sldId id="264" r:id="rId20"/>
    <p:sldId id="265" r:id="rId21"/>
    <p:sldId id="279" r:id="rId22"/>
    <p:sldId id="267" r:id="rId23"/>
    <p:sldId id="280" r:id="rId24"/>
    <p:sldId id="286" r:id="rId25"/>
    <p:sldId id="285" r:id="rId26"/>
    <p:sldId id="283" r:id="rId27"/>
    <p:sldId id="287" r:id="rId28"/>
    <p:sldId id="269" r:id="rId29"/>
    <p:sldId id="288" r:id="rId30"/>
  </p:sldIdLst>
  <p:sldSz cx="9144000" cy="6858000" type="screen4x3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  <a:srgbClr val="FF6699"/>
    <a:srgbClr val="FFFFFF"/>
    <a:srgbClr val="CC0000"/>
    <a:srgbClr val="51C5FF"/>
    <a:srgbClr val="8F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4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FE9E1B2-8424-40CC-9F21-C992245CEAFA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04B00C2-2D91-462A-BC10-EF1AD13260D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171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4B00C2-2D91-462A-BC10-EF1AD13260D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989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4B00C2-2D91-462A-BC10-EF1AD13260D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538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62D60-9401-46E2-9366-B85FC46C5AF1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1A16-01D1-40D2-B149-9224602FACB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48724-0038-47DD-969A-FAF35C5EA742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550A7-9029-4963-B88F-87DD51D6019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8C2C0-A0DA-45AC-A0FA-83A0B0FA579E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C0182-AFCC-4A8E-8C68-E9677FF7452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3CCB6-C66C-4039-AFCB-9C7F34438461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9D14-B07A-4E4F-B450-24C4B061E9F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52FCA-5EC4-414C-A5E1-A175BB9AFE17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63FE4-8380-44D7-A7D6-6378EDF22D5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A2449-0670-425E-BE68-9F675A2605AB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04D0A-B954-49BB-B5B6-109817E5430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0A42D-A9B5-4CBF-A8AF-44BEAFBDF432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C541B-90DF-49EB-BED2-57678F9716E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30C51-9623-48A4-A3D9-B5C23C4947CA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B0556-C66C-410B-88BB-E443F4A18E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539D6-3999-4370-9C29-23C6BC861940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04CDB-0C51-4345-814D-B179DC7BF96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757F-D82D-4400-A18C-8EE5B03410A0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81F35-17CA-487D-993B-09BEFE87430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0E5B9-02CB-40E1-8EB4-412919C18AE2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C4317-47F6-42F3-99C9-F4A3166DD0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B841F0F-AD1F-46AE-8DB3-FE477407DE1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129308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EB6D4E8C-B5C0-4634-8ED2-62ADB4930F5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680785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A60761E-7884-45B8-9014-E86541ADBBBF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422883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2114A7A-6AA2-430A-B073-1309D78AEDFB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73686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C7B9FECA-E683-426B-8AB2-9091AB7DDAE1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23836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96E1A1-0EDE-4862-8274-2FE5414E167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01025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53A0465C-DD32-41C8-B03D-65D4BE39E4DC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076215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9" y="273056"/>
            <a:ext cx="3008313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9" y="1435104"/>
            <a:ext cx="3008313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F4205C73-07ED-420F-99F1-71CE81707788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7643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7B2A8905-4595-4E30-9660-59CD5613D6BD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5614173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4C665972-EDA9-4A70-8A50-1B6E1944E5C3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54997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D5483EE2-C553-4125-AAEB-4402089157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97315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chemeClr val="bg1">
                <a:lumMod val="85000"/>
              </a:schemeClr>
            </a:gs>
            <a:gs pos="72000">
              <a:schemeClr val="bg1">
                <a:lumMod val="95000"/>
              </a:schemeClr>
            </a:gs>
            <a:gs pos="35000">
              <a:schemeClr val="bg1">
                <a:lumMod val="9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AE0C71-89BA-4917-92A8-2AAB6C4EEA3C}" type="datetimeFigureOut">
              <a:rPr lang="zh-CN" altLang="en-US"/>
              <a:t>2023/6/29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AFC6634-55E1-4047-B417-7BD54B96711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6813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6813"/>
            <a:ext cx="2895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6813"/>
            <a:ext cx="21336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2E510-496B-435B-9093-65E6B0B06D65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197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55613" indent="-455613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4pPr>
      <a:lvl5pPr marL="2741613" indent="-303213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png.com/icon/17002" TargetMode="External"/><Relationship Id="rId13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12" Type="http://schemas.openxmlformats.org/officeDocument/2006/relationships/hyperlink" Target="http://www.iconpng.com/icon/12611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conpng.com/icon/13480" TargetMode="External"/><Relationship Id="rId11" Type="http://schemas.openxmlformats.org/officeDocument/2006/relationships/image" Target="../media/image52.png"/><Relationship Id="rId5" Type="http://schemas.openxmlformats.org/officeDocument/2006/relationships/image" Target="../media/image49.jpeg"/><Relationship Id="rId10" Type="http://schemas.openxmlformats.org/officeDocument/2006/relationships/hyperlink" Target="http://www.iconpng.com/icon/7048" TargetMode="External"/><Relationship Id="rId4" Type="http://schemas.openxmlformats.org/officeDocument/2006/relationships/image" Target="../media/image48.png"/><Relationship Id="rId9" Type="http://schemas.openxmlformats.org/officeDocument/2006/relationships/image" Target="../media/image51.png"/><Relationship Id="rId1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7" Type="http://schemas.openxmlformats.org/officeDocument/2006/relationships/image" Target="../media/image60.jpeg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23244">
            <a:off x="4722493" y="985332"/>
            <a:ext cx="3630434" cy="51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6" name="组合"/>
          <p:cNvGrpSpPr/>
          <p:nvPr/>
        </p:nvGrpSpPr>
        <p:grpSpPr>
          <a:xfrm>
            <a:off x="683567" y="1628799"/>
            <a:ext cx="7776865" cy="3822049"/>
            <a:chOff x="683567" y="1628799"/>
            <a:chExt cx="7776865" cy="3822049"/>
          </a:xfrm>
        </p:grpSpPr>
        <p:sp>
          <p:nvSpPr>
            <p:cNvPr id="42" name="矩形 41"/>
            <p:cNvSpPr/>
            <p:nvPr/>
          </p:nvSpPr>
          <p:spPr>
            <a:xfrm>
              <a:off x="683568" y="1628799"/>
              <a:ext cx="7776864" cy="3822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83568" y="1772816"/>
              <a:ext cx="7776864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683567" y="5301208"/>
              <a:ext cx="7776864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9323" y="1412776"/>
            <a:ext cx="342677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571999" y="1412776"/>
            <a:ext cx="342677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 48"/>
          <p:cNvSpPr/>
          <p:nvPr/>
        </p:nvSpPr>
        <p:spPr>
          <a:xfrm>
            <a:off x="5292080" y="2087021"/>
            <a:ext cx="1098377" cy="2522800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华文新魏" pitchFamily="2" charset="-122"/>
                <a:ea typeface="华文新魏" pitchFamily="2" charset="-122"/>
              </a:rPr>
              <a:t>无人不会，是否深谙其道就是一门学问了</a:t>
            </a:r>
          </a:p>
        </p:txBody>
      </p:sp>
      <p:sp>
        <p:nvSpPr>
          <p:cNvPr id="50" name="矩形 49"/>
          <p:cNvSpPr/>
          <p:nvPr/>
        </p:nvSpPr>
        <p:spPr>
          <a:xfrm>
            <a:off x="4300079" y="2077500"/>
            <a:ext cx="1098377" cy="3063060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华文新魏" pitchFamily="2" charset="-122"/>
                <a:ea typeface="华文新魏" pitchFamily="2" charset="-122"/>
              </a:rPr>
              <a:t>沟者，构筑管道也</a:t>
            </a:r>
            <a:endParaRPr lang="en-US" altLang="zh-CN" sz="2000">
              <a:latin typeface="华文新魏" pitchFamily="2" charset="-122"/>
              <a:ea typeface="华文新魏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华文新魏" pitchFamily="2" charset="-122"/>
                <a:ea typeface="华文新魏" pitchFamily="2" charset="-122"/>
              </a:rPr>
              <a:t>通者，顺畅也 </a:t>
            </a:r>
          </a:p>
        </p:txBody>
      </p:sp>
      <p:grpSp>
        <p:nvGrpSpPr>
          <p:cNvPr id="51" name="组合"/>
          <p:cNvGrpSpPr/>
          <p:nvPr/>
        </p:nvGrpSpPr>
        <p:grpSpPr>
          <a:xfrm>
            <a:off x="6730500" y="2088282"/>
            <a:ext cx="712228" cy="1633885"/>
            <a:chOff x="6768390" y="2115995"/>
            <a:chExt cx="1096246" cy="2514842"/>
          </a:xfrm>
        </p:grpSpPr>
        <p:pic>
          <p:nvPicPr>
            <p:cNvPr id="1028" name="Picture 4" descr="http://tool.sccnn.com/sflib/2632/1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768390" y="2115995"/>
              <a:ext cx="1043970" cy="1304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tool.sccnn.com/sflib/915/1.wm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793592" y="3573016"/>
              <a:ext cx="1071044" cy="1057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3" name="Picture 9" descr="http://hiphotos.baidu.com/%B6%CF%B3%A6%C1%F7%C0%CB%C8%CB/pic/item/aeda3123aed08acbd6cae2c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94995" y="2564904"/>
            <a:ext cx="1376805" cy="259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组合"/>
          <p:cNvGrpSpPr/>
          <p:nvPr/>
        </p:nvGrpSpPr>
        <p:grpSpPr>
          <a:xfrm>
            <a:off x="251520" y="2221992"/>
            <a:ext cx="8747336" cy="2647168"/>
            <a:chOff x="179512" y="921634"/>
            <a:chExt cx="8747336" cy="2647168"/>
          </a:xfrm>
        </p:grpSpPr>
        <p:grpSp>
          <p:nvGrpSpPr>
            <p:cNvPr id="59" name="组合"/>
            <p:cNvGrpSpPr/>
            <p:nvPr/>
          </p:nvGrpSpPr>
          <p:grpSpPr>
            <a:xfrm>
              <a:off x="1582032" y="1010770"/>
              <a:ext cx="7344816" cy="2456700"/>
              <a:chOff x="1547664" y="2239120"/>
              <a:chExt cx="7344816" cy="2456700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1547664" y="2239120"/>
                <a:ext cx="7272808" cy="24567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491880" y="3356992"/>
                <a:ext cx="5400600" cy="1338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>
                    <a:latin typeface="微软雅黑" pitchFamily="34" charset="-122"/>
                    <a:ea typeface="微软雅黑" pitchFamily="34" charset="-122"/>
                  </a:rPr>
                  <a:t>一个称职的</a:t>
                </a:r>
                <a:r>
                  <a:rPr lang="en-US" altLang="zh-CN">
                    <a:latin typeface="微软雅黑" pitchFamily="34" charset="-122"/>
                    <a:ea typeface="微软雅黑" pitchFamily="34" charset="-122"/>
                  </a:rPr>
                  <a:t>CEO</a:t>
                </a:r>
                <a:r>
                  <a:rPr lang="zh-CN" altLang="en-US">
                    <a:latin typeface="微软雅黑" pitchFamily="34" charset="-122"/>
                    <a:ea typeface="微软雅黑" pitchFamily="34" charset="-122"/>
                  </a:rPr>
                  <a:t>要具备的素质有两条：</a:t>
                </a:r>
                <a:endParaRPr lang="en-US" altLang="zh-CN">
                  <a:latin typeface="微软雅黑" pitchFamily="34" charset="-122"/>
                  <a:ea typeface="微软雅黑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zh-CN" altLang="en-US">
                    <a:latin typeface="微软雅黑" pitchFamily="34" charset="-122"/>
                    <a:ea typeface="微软雅黑" pitchFamily="34" charset="-122"/>
                  </a:rPr>
                  <a:t>首先是沟通的能力；</a:t>
                </a:r>
                <a:endParaRPr lang="en-US" altLang="zh-CN">
                  <a:latin typeface="微软雅黑" pitchFamily="34" charset="-122"/>
                  <a:ea typeface="微软雅黑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zh-CN" altLang="en-US">
                    <a:latin typeface="微软雅黑" pitchFamily="34" charset="-122"/>
                    <a:ea typeface="微软雅黑" pitchFamily="34" charset="-122"/>
                  </a:rPr>
                  <a:t>还有就是对人进行管理的能力。</a:t>
                </a: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3414507" y="2438016"/>
                <a:ext cx="21659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>
                    <a:latin typeface="微软雅黑" pitchFamily="34" charset="-122"/>
                    <a:ea typeface="微软雅黑" pitchFamily="34" charset="-122"/>
                  </a:rPr>
                  <a:t>乔尔玛</a:t>
                </a:r>
                <a:r>
                  <a:rPr lang="en-US" altLang="zh-CN" sz="2400" b="1">
                    <a:latin typeface="微软雅黑" pitchFamily="34" charset="-122"/>
                    <a:ea typeface="微软雅黑" pitchFamily="34" charset="-122"/>
                  </a:rPr>
                  <a:t>·</a:t>
                </a:r>
                <a:r>
                  <a:rPr lang="zh-CN" altLang="en-US" sz="2400" b="1">
                    <a:latin typeface="微软雅黑" pitchFamily="34" charset="-122"/>
                    <a:ea typeface="微软雅黑" pitchFamily="34" charset="-122"/>
                  </a:rPr>
                  <a:t>奥利拉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3414507" y="2924944"/>
                <a:ext cx="4572000" cy="2769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美国著名财经杂志</a:t>
                </a:r>
                <a:r>
                  <a:rPr lang="en-US" alt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《</a:t>
                </a:r>
                <a:r>
                  <a:rPr lang="zh-CN" alt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产业周刊</a:t>
                </a:r>
                <a:r>
                  <a:rPr lang="en-US" alt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》</a:t>
                </a:r>
                <a:r>
                  <a:rPr lang="zh-CN" alt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评选的全球最佳</a:t>
                </a:r>
                <a:r>
                  <a:rPr lang="en-US" altLang="zh-CN"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CEO</a:t>
                </a:r>
                <a:endPara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pic>
            <p:nvPicPr>
              <p:cNvPr id="65" name="Picture 11" descr="http://d2eosjbgw49cu5.cloudfront.net/wangtam.com/imgname--nokia_eae_76_aeee---50226711--nokia_logo.jpg"/>
              <p:cNvPicPr>
                <a:picLocks noChangeAspect="1" noChangeArrowheads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>
                <a:off x="5714323" y="2544874"/>
                <a:ext cx="1650886" cy="2898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0" name="Picture 5" descr="http://www.techcn.com.cn/uploads/201005/1273196862SOHnA9Hf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79512" y="921634"/>
              <a:ext cx="3021580" cy="26471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6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21048560">
            <a:off x="1024376" y="936035"/>
            <a:ext cx="3481387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403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06 L -0.40642 0.00023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-2033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06 L 0.40642 0.00023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by x="-2147483648" y="-2147483648"/>
                                      <p:from x="-2147483648" y="-2147483648"/>
                                      <p:to x="-2147483648" y="-2147483648"/>
                                      <p:rCtr x="20313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 prLst="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 prLst="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 prLst="">
                                      <p:cBhvr>
                                        <p:cTn id="5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 prLst="">
                                      <p:cBhvr>
                                        <p:cTn id="6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2"/>
      <p:bldP spid="50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52625"/>
            <a:ext cx="6084888" cy="16922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9125" y="2060575"/>
            <a:ext cx="7772400" cy="147002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ct val="0"/>
              </a:spcAft>
              <a:defRPr/>
            </a:pPr>
            <a:r>
              <a:rPr lang="zh-CN" altLang="en-US" sz="9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综艺体繁" pitchFamily="49" charset="-122"/>
                <a:ea typeface="汉仪综艺体繁" pitchFamily="49" charset="-122"/>
              </a:rPr>
              <a:t>的魅力</a:t>
            </a:r>
          </a:p>
        </p:txBody>
      </p:sp>
      <p:sp>
        <p:nvSpPr>
          <p:cNvPr id="4" name="矩形 3"/>
          <p:cNvSpPr/>
          <p:nvPr/>
        </p:nvSpPr>
        <p:spPr>
          <a:xfrm>
            <a:off x="8459788" y="1952625"/>
            <a:ext cx="627062" cy="16922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05325" y="1685925"/>
            <a:ext cx="1201738" cy="112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330950" y="3821113"/>
            <a:ext cx="13131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b="1">
                <a:solidFill>
                  <a:schemeClr val="accent2">
                    <a:lumMod val="75000"/>
                  </a:schemeClr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Bread PPT</a:t>
            </a:r>
          </a:p>
        </p:txBody>
      </p:sp>
      <p:pic>
        <p:nvPicPr>
          <p:cNvPr id="17" name="Picture 8" descr="eyesigh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40450" y="1952625"/>
            <a:ext cx="2255838" cy="16922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1"/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0825" y="260350"/>
            <a:ext cx="8713788" cy="6337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583668" y="440668"/>
            <a:ext cx="6156684" cy="615668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100000">
                <a:schemeClr val="bg1">
                  <a:alpha val="0"/>
                  <a:lumMod val="6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7414" name="矩形 3"/>
          <p:cNvSpPr>
            <a:spLocks noChangeArrowheads="1"/>
          </p:cNvSpPr>
          <p:nvPr/>
        </p:nvSpPr>
        <p:spPr>
          <a:xfrm>
            <a:off x="1779588" y="-1323975"/>
            <a:ext cx="45720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zh-CN">
                <a:latin typeface="Calibri" pitchFamily="34" charset="0"/>
              </a:rPr>
              <a:t>通过现场寻找魅力男、魅力女</a:t>
            </a:r>
            <a:r>
              <a:rPr lang="en-US" altLang="zh-CN">
                <a:latin typeface="Calibri" pitchFamily="34" charset="0"/>
              </a:rPr>
              <a:t>--------</a:t>
            </a:r>
            <a:r>
              <a:rPr lang="zh-CN" altLang="zh-CN">
                <a:latin typeface="Calibri" pitchFamily="34" charset="0"/>
              </a:rPr>
              <a:t>导出魅力的要素——外形、内涵、智慧。</a:t>
            </a:r>
          </a:p>
        </p:txBody>
      </p:sp>
      <p:sp>
        <p:nvSpPr>
          <p:cNvPr id="6" name="矩形 5"/>
          <p:cNvSpPr/>
          <p:nvPr/>
        </p:nvSpPr>
        <p:spPr>
          <a:xfrm>
            <a:off x="2976563" y="1196975"/>
            <a:ext cx="3262312" cy="1754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60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魅力</a:t>
            </a:r>
            <a:r>
              <a:rPr lang="en-US" altLang="zh-CN" sz="60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48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如何定义</a:t>
            </a:r>
            <a:endParaRPr lang="zh-CN" altLang="en-US" sz="4800" b="1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97050" y="3390900"/>
            <a:ext cx="1701800" cy="17811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68738" y="3362325"/>
            <a:ext cx="1528762" cy="19431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1" name="矩形 10"/>
          <p:cNvSpPr/>
          <p:nvPr/>
        </p:nvSpPr>
        <p:spPr>
          <a:xfrm>
            <a:off x="2220913" y="5343525"/>
            <a:ext cx="8001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外形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32288" y="5343525"/>
            <a:ext cx="8001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内涵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48388" y="5343525"/>
            <a:ext cx="8001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智慧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83263" y="3354388"/>
            <a:ext cx="1530350" cy="194468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1"/>
      <p:bldP spid="12" grpId="2"/>
      <p:bldP spid="14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3776662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展现你的魅力</a:t>
            </a:r>
          </a:p>
        </p:txBody>
      </p:sp>
      <p:sp>
        <p:nvSpPr>
          <p:cNvPr id="5" name="矩形 4"/>
          <p:cNvSpPr/>
          <p:nvPr/>
        </p:nvSpPr>
        <p:spPr>
          <a:xfrm>
            <a:off x="946150" y="4879975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805488" y="2852738"/>
            <a:ext cx="1627187" cy="1290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沟通的外形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沟通的内涵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沟通的智慧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g.bizhicool.com/l/25001-35000/200952924461404189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-4173"/>
            <a:ext cx="9098764" cy="682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83568" y="1700808"/>
            <a:ext cx="2879725" cy="101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微笑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8156" y="2061170"/>
            <a:ext cx="461962" cy="554038"/>
          </a:xfrm>
          <a:prstGeom prst="rect">
            <a:avLst/>
          </a:prstGeom>
          <a:noFill/>
        </p:spPr>
        <p:txBody>
          <a:bodyPr vert="vert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表情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098156" y="2061170"/>
            <a:ext cx="0" cy="6556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微笑的男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4925" y="-25400"/>
            <a:ext cx="9178925" cy="68834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0482" name="Picture 2" descr="微笑的男人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-36513" y="2336800"/>
            <a:ext cx="9178926" cy="45180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" name="TextBox 9"/>
          <p:cNvSpPr txBox="1"/>
          <p:nvPr/>
        </p:nvSpPr>
        <p:spPr>
          <a:xfrm>
            <a:off x="6064250" y="1341438"/>
            <a:ext cx="1963738" cy="9223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眼神</a:t>
            </a:r>
          </a:p>
        </p:txBody>
      </p:sp>
      <p:pic>
        <p:nvPicPr>
          <p:cNvPr id="11" name="Picture 2" descr="微笑的男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45088" y="4332288"/>
            <a:ext cx="1838325" cy="5207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Picture 4" descr="捂着耳朵恐惧大喊的帅哥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41913" y="3600450"/>
            <a:ext cx="1838325" cy="6000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>
          <a:xfrm>
            <a:off x="7022232" y="3716338"/>
            <a:ext cx="646112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恐惧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7094021" y="4365104"/>
            <a:ext cx="6463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诚恳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66025" y="1566863"/>
            <a:ext cx="461963" cy="552450"/>
          </a:xfrm>
          <a:prstGeom prst="rect">
            <a:avLst/>
          </a:prstGeom>
          <a:noFill/>
        </p:spPr>
        <p:txBody>
          <a:bodyPr vert="vert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表情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566025" y="1463675"/>
            <a:ext cx="0" cy="6556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0" name="Picture 2" descr="微笑的男人"/>
          <p:cNvPicPr>
            <a:picLocks noChangeAspect="1" noChangeArrowheads="1"/>
          </p:cNvPicPr>
          <p:nvPr/>
        </p:nvPicPr>
        <p:blipFill>
          <a:blip r:embed="rId6">
            <a:lum bright="70000" contrast="-70000"/>
          </a:blip>
          <a:srcRect/>
          <a:stretch>
            <a:fillRect/>
          </a:stretch>
        </p:blipFill>
        <p:spPr>
          <a:xfrm>
            <a:off x="-36513" y="-26988"/>
            <a:ext cx="9178926" cy="123825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146" name="Picture 2" descr="http://bizhi.zhuoku.com/2009/10/30/Lie_to_Me/Lie_to_Me1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123178" y="4955120"/>
            <a:ext cx="1839600" cy="41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078103" y="49551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专注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1"/>
      <p:bldP spid="2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8346" y="2536171"/>
            <a:ext cx="3369418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落落大方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6870" y="2837796"/>
            <a:ext cx="461962" cy="554038"/>
          </a:xfrm>
          <a:prstGeom prst="rect">
            <a:avLst/>
          </a:prstGeom>
          <a:noFill/>
        </p:spPr>
        <p:txBody>
          <a:bodyPr vert="vert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仪态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3756870" y="2736196"/>
            <a:ext cx="0" cy="6556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30" name="Picture 10" descr="http://www.chnbloger.com/wuxli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87851" y="1034430"/>
            <a:ext cx="4676775" cy="58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1600" y="1125538"/>
            <a:ext cx="9042400" cy="479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noFill/>
            </a:endParaRPr>
          </a:p>
        </p:txBody>
      </p:sp>
      <p:pic>
        <p:nvPicPr>
          <p:cNvPr id="22530" name="Picture 12" descr="http://everyguyed.com/wp-content/uploads/2010/10/5-types-of-body-language-to-avo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7938" y="1125538"/>
            <a:ext cx="5838826" cy="47958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052" name="Picture 4" descr="http://www.pdjiaoyu.com/upload/body_langu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81588" y="3786188"/>
            <a:ext cx="1920875" cy="143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images.businessweek.com/ss/06/04/sb_presentations/image/intro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67563" y="3786188"/>
            <a:ext cx="1439862" cy="143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5003800" y="1989138"/>
            <a:ext cx="3671888" cy="9223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肢体语言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6550" y="2341563"/>
            <a:ext cx="461963" cy="554037"/>
          </a:xfrm>
          <a:prstGeom prst="rect">
            <a:avLst/>
          </a:prstGeom>
          <a:noFill/>
        </p:spPr>
        <p:txBody>
          <a:bodyPr vert="vert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仪态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7956550" y="2341563"/>
            <a:ext cx="0" cy="6556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6900" y="908050"/>
            <a:ext cx="8064500" cy="5184775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pic>
        <p:nvPicPr>
          <p:cNvPr id="23554" name="Picture 6" descr="利郎服饰"/>
          <p:cNvPicPr>
            <a:picLocks noChangeAspect="1" noChangeArrowheads="1"/>
          </p:cNvPicPr>
          <p:nvPr/>
        </p:nvPicPr>
        <p:blipFill>
          <a:blip r:embed="rId2"/>
          <a:srcRect l="278" t="201" r="-278" b="3917"/>
          <a:stretch>
            <a:fillRect/>
          </a:stretch>
        </p:blipFill>
        <p:spPr>
          <a:xfrm>
            <a:off x="811213" y="1039813"/>
            <a:ext cx="2630487" cy="48593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3555" name="Picture 2" descr="http://img.hc360.com/bm/info/images/200911/2009110313165134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4888" y="1036638"/>
            <a:ext cx="2468562" cy="485933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3556" name="Picture 4" descr="http://pic.bianews.com/data/0000/001/06/Img_106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54413" y="1039813"/>
            <a:ext cx="2417762" cy="485933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矩形 5"/>
          <p:cNvSpPr/>
          <p:nvPr/>
        </p:nvSpPr>
        <p:spPr>
          <a:xfrm>
            <a:off x="2987675" y="4686300"/>
            <a:ext cx="3402013" cy="8302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60950" y="4956175"/>
            <a:ext cx="461963" cy="554038"/>
          </a:xfrm>
          <a:prstGeom prst="rect">
            <a:avLst/>
          </a:prstGeom>
          <a:noFill/>
        </p:spPr>
        <p:txBody>
          <a:bodyPr vert="vert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仪态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5022850" y="5105400"/>
            <a:ext cx="0" cy="3952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矩形 1"/>
          <p:cNvSpPr>
            <a:spLocks noChangeArrowheads="1"/>
          </p:cNvSpPr>
          <p:nvPr/>
        </p:nvSpPr>
        <p:spPr>
          <a:xfrm>
            <a:off x="3582988" y="4706938"/>
            <a:ext cx="141605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穿着</a:t>
            </a:r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跳动的音波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47625"/>
            <a:ext cx="9144000" cy="69056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" name="矩形 3"/>
          <p:cNvSpPr/>
          <p:nvPr/>
        </p:nvSpPr>
        <p:spPr>
          <a:xfrm>
            <a:off x="4721225" y="1219200"/>
            <a:ext cx="1722438" cy="101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音量</a:t>
            </a:r>
            <a:endParaRPr lang="en-US" altLang="zh-CN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79" name="矩形 4"/>
          <p:cNvSpPr>
            <a:spLocks noChangeArrowheads="1"/>
          </p:cNvSpPr>
          <p:nvPr/>
        </p:nvSpPr>
        <p:spPr>
          <a:xfrm>
            <a:off x="6443663" y="1571625"/>
            <a:ext cx="2339975" cy="663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适度且不造作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职场精英大图 点击还原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57652"/>
            <a:ext cx="9118848" cy="692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81402" y="4497431"/>
            <a:ext cx="1723549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距离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4214" y="5559623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距离产生美，保持一定的磁场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699792" y="2096852"/>
            <a:ext cx="3168352" cy="93610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074270">
            <a:off x="4055988" y="2418337"/>
            <a:ext cx="800219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90CM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5640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3776662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展现你的魅力</a:t>
            </a:r>
          </a:p>
        </p:txBody>
      </p:sp>
      <p:sp>
        <p:nvSpPr>
          <p:cNvPr id="5" name="矩形 4"/>
          <p:cNvSpPr/>
          <p:nvPr/>
        </p:nvSpPr>
        <p:spPr>
          <a:xfrm>
            <a:off x="946150" y="4879975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805488" y="2852738"/>
            <a:ext cx="1627187" cy="1338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沟通的外形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沟通的内涵</a:t>
            </a:r>
            <a:endParaRPr lang="en-US" altLang="zh-CN" b="1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沟通的智慧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矩形 3"/>
          <p:cNvSpPr>
            <a:spLocks noChangeArrowheads="1"/>
          </p:cNvSpPr>
          <p:nvPr/>
        </p:nvSpPr>
        <p:spPr>
          <a:xfrm>
            <a:off x="-4329113" y="3241675"/>
            <a:ext cx="4572001" cy="1754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zh-CN">
                <a:latin typeface="Calibri" pitchFamily="34" charset="0"/>
              </a:rPr>
              <a:t>多用敬语</a:t>
            </a:r>
          </a:p>
          <a:p>
            <a:r>
              <a:rPr lang="zh-CN" altLang="zh-CN">
                <a:latin typeface="Calibri" pitchFamily="34" charset="0"/>
              </a:rPr>
              <a:t>谦虚但不虚伪</a:t>
            </a:r>
          </a:p>
          <a:p>
            <a:r>
              <a:rPr lang="zh-CN" altLang="zh-CN">
                <a:latin typeface="Calibri" pitchFamily="34" charset="0"/>
              </a:rPr>
              <a:t>慎用反问多用征询语句</a:t>
            </a:r>
          </a:p>
          <a:p>
            <a:r>
              <a:rPr lang="zh-CN" altLang="zh-CN">
                <a:latin typeface="Calibri" pitchFamily="34" charset="0"/>
              </a:rPr>
              <a:t>包容的心态</a:t>
            </a:r>
          </a:p>
          <a:p>
            <a:r>
              <a:rPr lang="zh-CN" altLang="zh-CN">
                <a:latin typeface="Calibri" pitchFamily="34" charset="0"/>
              </a:rPr>
              <a:t>不抢话，不现场纠错</a:t>
            </a:r>
          </a:p>
          <a:p>
            <a:r>
              <a:rPr lang="zh-CN" altLang="zh-CN">
                <a:latin typeface="Calibri" pitchFamily="34" charset="0"/>
              </a:rPr>
              <a:t>善于聆听</a:t>
            </a:r>
          </a:p>
        </p:txBody>
      </p:sp>
      <p:sp>
        <p:nvSpPr>
          <p:cNvPr id="26626" name="矩形 4"/>
          <p:cNvSpPr>
            <a:spLocks noChangeArrowheads="1"/>
          </p:cNvSpPr>
          <p:nvPr/>
        </p:nvSpPr>
        <p:spPr>
          <a:xfrm>
            <a:off x="1927225" y="1195388"/>
            <a:ext cx="156845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用词是否准确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5550" y="1904679"/>
            <a:ext cx="10134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>
                <a:solidFill>
                  <a:schemeClr val="accent6">
                    <a:lumMod val="75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Gill Sans Ultra Bold Condensed" pitchFamily="34" charset="0"/>
                <a:ea typeface="+mn-ea"/>
              </a:rPr>
              <a:t>Please</a:t>
            </a:r>
            <a:endParaRPr lang="zh-CN" altLang="en-US" sz="2400">
              <a:solidFill>
                <a:schemeClr val="accent6">
                  <a:lumMod val="75000"/>
                </a:schemeClr>
              </a:solidFill>
              <a:effectLst>
                <a:reflection blurRad="6350" stA="50000" endA="300" endPos="50000" dist="60007" dir="5400000" sy="-100000" algn="bl" rotWithShape="0"/>
              </a:effectLst>
              <a:latin typeface="Gill Sans Ultra Bold Condensed" pitchFamily="34" charset="0"/>
              <a:ea typeface="+mn-ea"/>
            </a:endParaRPr>
          </a:p>
        </p:txBody>
      </p:sp>
      <p:pic>
        <p:nvPicPr>
          <p:cNvPr id="5124" name="Picture 4" descr="http://tool.sccnn.com/sflib/3671/1690_61.wmf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075102" y="2613239"/>
            <a:ext cx="574314" cy="52810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26629" name="矩形 7"/>
          <p:cNvSpPr>
            <a:spLocks noChangeArrowheads="1"/>
          </p:cNvSpPr>
          <p:nvPr/>
        </p:nvSpPr>
        <p:spPr>
          <a:xfrm>
            <a:off x="1927225" y="2735263"/>
            <a:ext cx="156845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谦虚但不虚伪</a:t>
            </a:r>
          </a:p>
        </p:txBody>
      </p:sp>
      <p:sp>
        <p:nvSpPr>
          <p:cNvPr id="26630" name="矩形 8"/>
          <p:cNvSpPr>
            <a:spLocks noChangeArrowheads="1"/>
          </p:cNvSpPr>
          <p:nvPr/>
        </p:nvSpPr>
        <p:spPr>
          <a:xfrm>
            <a:off x="1927225" y="1965325"/>
            <a:ext cx="1108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多用敬语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095399" y="1052736"/>
            <a:ext cx="533721" cy="6050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38500" dist="50800" dir="5400000" sy="-100000" algn="bl" rotWithShape="0"/>
          </a:effectLst>
        </p:spPr>
      </p:pic>
      <p:sp>
        <p:nvSpPr>
          <p:cNvPr id="40" name="TextBox 39"/>
          <p:cNvSpPr txBox="1"/>
          <p:nvPr/>
        </p:nvSpPr>
        <p:spPr>
          <a:xfrm>
            <a:off x="774598" y="3388239"/>
            <a:ext cx="11753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>
                <a:solidFill>
                  <a:schemeClr val="accent6">
                    <a:lumMod val="75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Gill Sans Ultra Bold Condensed" pitchFamily="34" charset="0"/>
                <a:ea typeface="+mn-ea"/>
              </a:rPr>
              <a:t>Can I…</a:t>
            </a:r>
            <a:endParaRPr lang="zh-CN" altLang="en-US" sz="2400">
              <a:solidFill>
                <a:schemeClr val="accent6">
                  <a:lumMod val="75000"/>
                </a:schemeClr>
              </a:solidFill>
              <a:effectLst>
                <a:reflection blurRad="6350" stA="50000" endA="300" endPos="50000" dist="60007" dir="5400000" sy="-100000" algn="bl" rotWithShape="0"/>
              </a:effectLst>
              <a:latin typeface="Gill Sans Ultra Bold Condensed" pitchFamily="34" charset="0"/>
              <a:ea typeface="+mn-ea"/>
            </a:endParaRPr>
          </a:p>
        </p:txBody>
      </p:sp>
      <p:sp>
        <p:nvSpPr>
          <p:cNvPr id="26633" name="矩形 24"/>
          <p:cNvSpPr>
            <a:spLocks noChangeArrowheads="1"/>
          </p:cNvSpPr>
          <p:nvPr/>
        </p:nvSpPr>
        <p:spPr>
          <a:xfrm>
            <a:off x="1927225" y="3505200"/>
            <a:ext cx="24923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慎用反问多用征询语句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6080" y="4096799"/>
            <a:ext cx="530893" cy="597474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26635" name="矩形 38"/>
          <p:cNvSpPr>
            <a:spLocks noChangeArrowheads="1"/>
          </p:cNvSpPr>
          <p:nvPr/>
        </p:nvSpPr>
        <p:spPr>
          <a:xfrm>
            <a:off x="1927225" y="4275138"/>
            <a:ext cx="1338263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包容的心态</a:t>
            </a:r>
          </a:p>
        </p:txBody>
      </p:sp>
      <p:sp>
        <p:nvSpPr>
          <p:cNvPr id="26636" name="矩形 40"/>
          <p:cNvSpPr>
            <a:spLocks noChangeArrowheads="1"/>
          </p:cNvSpPr>
          <p:nvPr/>
        </p:nvSpPr>
        <p:spPr>
          <a:xfrm>
            <a:off x="5578475" y="5045075"/>
            <a:ext cx="1827213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 sz="3200" b="1">
                <a:latin typeface="微软雅黑" pitchFamily="34" charset="-122"/>
                <a:ea typeface="微软雅黑" pitchFamily="34" charset="-122"/>
              </a:rPr>
              <a:t>善于聆听</a:t>
            </a:r>
          </a:p>
        </p:txBody>
      </p:sp>
      <p:pic>
        <p:nvPicPr>
          <p:cNvPr id="26637" name="Picture 17" descr="http://www.web07.cn/uploads/Png/c101206/12915b254320-29E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59338" y="1773238"/>
            <a:ext cx="3213100" cy="321151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2" name="禁止符 41"/>
          <p:cNvSpPr/>
          <p:nvPr/>
        </p:nvSpPr>
        <p:spPr>
          <a:xfrm>
            <a:off x="1056080" y="4941168"/>
            <a:ext cx="504057" cy="504057"/>
          </a:xfrm>
          <a:prstGeom prst="noSmoking">
            <a:avLst>
              <a:gd name="adj" fmla="val 12351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9" name="矩形 42"/>
          <p:cNvSpPr>
            <a:spLocks noChangeArrowheads="1"/>
          </p:cNvSpPr>
          <p:nvPr/>
        </p:nvSpPr>
        <p:spPr>
          <a:xfrm>
            <a:off x="1927225" y="5045075"/>
            <a:ext cx="226218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不抢话，不现场纠错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3776662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展现你的魅力</a:t>
            </a:r>
          </a:p>
        </p:txBody>
      </p:sp>
      <p:sp>
        <p:nvSpPr>
          <p:cNvPr id="5" name="矩形 4"/>
          <p:cNvSpPr/>
          <p:nvPr/>
        </p:nvSpPr>
        <p:spPr>
          <a:xfrm>
            <a:off x="946150" y="4879975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805488" y="2852738"/>
            <a:ext cx="1627187" cy="1338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沟通的外形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沟通的内涵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沟通的智慧</a:t>
            </a:r>
            <a:endParaRPr lang="en-US" altLang="zh-CN" b="1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梯形 12"/>
          <p:cNvSpPr/>
          <p:nvPr/>
        </p:nvSpPr>
        <p:spPr>
          <a:xfrm rot="7846170">
            <a:off x="4662487" y="2622551"/>
            <a:ext cx="2792413" cy="3217862"/>
          </a:xfrm>
          <a:prstGeom prst="trapezoid">
            <a:avLst>
              <a:gd name="adj" fmla="val 40075"/>
            </a:avLst>
          </a:prstGeom>
          <a:gradFill>
            <a:gsLst>
              <a:gs pos="0">
                <a:schemeClr val="bg1"/>
              </a:gs>
              <a:gs pos="4300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8674" name="矩形 3"/>
          <p:cNvSpPr>
            <a:spLocks noChangeArrowheads="1"/>
          </p:cNvSpPr>
          <p:nvPr/>
        </p:nvSpPr>
        <p:spPr>
          <a:xfrm>
            <a:off x="10117138" y="2854325"/>
            <a:ext cx="4572000" cy="1754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zh-CN">
                <a:latin typeface="Calibri" pitchFamily="34" charset="0"/>
              </a:rPr>
              <a:t>记住对方的名字</a:t>
            </a:r>
          </a:p>
          <a:p>
            <a:r>
              <a:rPr lang="zh-CN" altLang="zh-CN">
                <a:latin typeface="Calibri" pitchFamily="34" charset="0"/>
              </a:rPr>
              <a:t>快速思考</a:t>
            </a:r>
          </a:p>
          <a:p>
            <a:r>
              <a:rPr lang="zh-CN" altLang="zh-CN">
                <a:latin typeface="Calibri" pitchFamily="34" charset="0"/>
              </a:rPr>
              <a:t>逻辑严密</a:t>
            </a:r>
          </a:p>
          <a:p>
            <a:r>
              <a:rPr lang="zh-CN" altLang="zh-CN">
                <a:latin typeface="Calibri" pitchFamily="34" charset="0"/>
              </a:rPr>
              <a:t>断句语推测</a:t>
            </a:r>
          </a:p>
          <a:p>
            <a:r>
              <a:rPr lang="en-US" altLang="zh-CN">
                <a:latin typeface="Calibri" pitchFamily="34" charset="0"/>
              </a:rPr>
              <a:t>36</a:t>
            </a:r>
            <a:r>
              <a:rPr lang="zh-CN" altLang="zh-CN">
                <a:latin typeface="Calibri" pitchFamily="34" charset="0"/>
              </a:rPr>
              <a:t>计的应用</a:t>
            </a:r>
          </a:p>
          <a:p>
            <a:r>
              <a:rPr lang="zh-CN" altLang="zh-CN">
                <a:latin typeface="Calibri" pitchFamily="34" charset="0"/>
              </a:rPr>
              <a:t>近语的选择</a:t>
            </a:r>
          </a:p>
        </p:txBody>
      </p:sp>
      <p:sp>
        <p:nvSpPr>
          <p:cNvPr id="5" name="矩形 4"/>
          <p:cNvSpPr/>
          <p:nvPr/>
        </p:nvSpPr>
        <p:spPr>
          <a:xfrm>
            <a:off x="1411288" y="2565400"/>
            <a:ext cx="5032375" cy="922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54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记住对方的名字</a:t>
            </a:r>
          </a:p>
        </p:txBody>
      </p:sp>
      <p:sp>
        <p:nvSpPr>
          <p:cNvPr id="7" name="矩形 6"/>
          <p:cNvSpPr/>
          <p:nvPr/>
        </p:nvSpPr>
        <p:spPr>
          <a:xfrm>
            <a:off x="1411288" y="1903413"/>
            <a:ext cx="223678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4000" b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快速思考</a:t>
            </a:r>
          </a:p>
        </p:txBody>
      </p:sp>
      <p:sp>
        <p:nvSpPr>
          <p:cNvPr id="8" name="矩形 7"/>
          <p:cNvSpPr/>
          <p:nvPr/>
        </p:nvSpPr>
        <p:spPr>
          <a:xfrm>
            <a:off x="3794125" y="2105025"/>
            <a:ext cx="1211263" cy="400050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逻辑严密</a:t>
            </a:r>
          </a:p>
        </p:txBody>
      </p:sp>
      <p:sp>
        <p:nvSpPr>
          <p:cNvPr id="9" name="矩形 8"/>
          <p:cNvSpPr/>
          <p:nvPr/>
        </p:nvSpPr>
        <p:spPr>
          <a:xfrm>
            <a:off x="1411288" y="3411538"/>
            <a:ext cx="1962150" cy="519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断句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zh-CN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推测</a:t>
            </a:r>
          </a:p>
        </p:txBody>
      </p:sp>
      <p:sp>
        <p:nvSpPr>
          <p:cNvPr id="10" name="矩形 9"/>
          <p:cNvSpPr/>
          <p:nvPr/>
        </p:nvSpPr>
        <p:spPr>
          <a:xfrm>
            <a:off x="2851150" y="3513138"/>
            <a:ext cx="1801813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察言观</a:t>
            </a:r>
            <a:r>
              <a:rPr lang="zh-CN" altLang="zh-CN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色</a:t>
            </a:r>
          </a:p>
        </p:txBody>
      </p:sp>
      <p:sp>
        <p:nvSpPr>
          <p:cNvPr id="11" name="矩形 10"/>
          <p:cNvSpPr/>
          <p:nvPr/>
        </p:nvSpPr>
        <p:spPr>
          <a:xfrm>
            <a:off x="1411288" y="4006850"/>
            <a:ext cx="1909762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itchFamily="34" charset="-122"/>
                <a:cs typeface="Arial" pitchFamily="34" charset="0"/>
              </a:rPr>
              <a:t>36</a:t>
            </a:r>
            <a:r>
              <a:rPr lang="zh-CN" altLang="zh-CN" sz="36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计</a:t>
            </a:r>
            <a:r>
              <a:rPr lang="zh-CN" altLang="zh-CN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的应用</a:t>
            </a:r>
          </a:p>
        </p:txBody>
      </p:sp>
      <p:sp>
        <p:nvSpPr>
          <p:cNvPr id="12" name="矩形 11"/>
          <p:cNvSpPr/>
          <p:nvPr/>
        </p:nvSpPr>
        <p:spPr>
          <a:xfrm>
            <a:off x="3460750" y="4368800"/>
            <a:ext cx="17224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近语的选择</a:t>
            </a:r>
          </a:p>
        </p:txBody>
      </p:sp>
      <p:pic>
        <p:nvPicPr>
          <p:cNvPr id="6146" name="Picture 2" descr="http://www.iconpng.com/png/human/kti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75463" y="4813300"/>
            <a:ext cx="1219200" cy="12192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1"/>
      <p:bldP spid="7" grpId="2"/>
      <p:bldP spid="8" grpId="3" animBg="1"/>
      <p:bldP spid="9" grpId="4"/>
      <p:bldP spid="10" grpId="5"/>
      <p:bldP spid="11" grpId="6"/>
      <p:bldP spid="12" grpId="7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3057525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工作中的</a:t>
            </a:r>
            <a:r>
              <a:rPr lang="zh-CN" altLang="en-US" sz="48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endParaRPr lang="zh-CN" altLang="en-US" sz="4400" b="1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46150" y="4875213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805488" y="2852738"/>
            <a:ext cx="1397000" cy="1338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上级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同事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工作对象</a:t>
            </a:r>
            <a:endParaRPr lang="en-US" altLang="zh-CN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66419" y="3717032"/>
            <a:ext cx="4820832" cy="2880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预判</a:t>
            </a: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准确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拘谨</a:t>
            </a: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放肆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了解领导的</a:t>
            </a:r>
            <a:r>
              <a:rPr lang="zh-CN" altLang="zh-CN" sz="28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习惯</a:t>
            </a: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、观察领导的</a:t>
            </a:r>
            <a:r>
              <a:rPr lang="zh-CN" altLang="zh-CN" sz="28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心情</a:t>
            </a:r>
          </a:p>
        </p:txBody>
      </p:sp>
      <p:pic>
        <p:nvPicPr>
          <p:cNvPr id="1038" name="Picture 14" descr="http://appleheadlines.com/wp-content/uploads/2011/02/steve-jobs-seriou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83244" y="1484784"/>
            <a:ext cx="1540684" cy="144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34" name="Picture 10" descr="http://t1.gstatic.com/images?q=tbn:ANd9GcSrvtPJdfnDy4GCcSIXN_2m4V-sLv6by_lnhKpe1whh94ozSsk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99640" y="1484784"/>
            <a:ext cx="1639303" cy="144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36" name="Picture 12" descr="http://t0.gstatic.com/images?q=tbn:ANd9GcQQfQs_fF_1bvJWei2RCg4WQAzaf8efTbB9-GnqS-8E7ksQ0926g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14655" y="1484784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矩形 5"/>
          <p:cNvSpPr/>
          <p:nvPr/>
        </p:nvSpPr>
        <p:spPr>
          <a:xfrm>
            <a:off x="1944688" y="1484313"/>
            <a:ext cx="360362" cy="14398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>
                <a:latin typeface="Arial" pitchFamily="34" charset="0"/>
                <a:cs typeface="Arial" pitchFamily="34" charset="0"/>
              </a:rPr>
              <a:t>BOSS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  <a:cs typeface="Arial" pitchFamily="34" charset="0"/>
              </a:rPr>
              <a:t>上级</a:t>
            </a:r>
          </a:p>
        </p:txBody>
      </p:sp>
      <p:pic>
        <p:nvPicPr>
          <p:cNvPr id="1046" name="Picture 22" descr="http://pic.iresearch.cn/news/0200/2008/1113/0040@1358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230368" y="1484784"/>
            <a:ext cx="1590104" cy="1442084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7" name="矩形 6"/>
          <p:cNvSpPr/>
          <p:nvPr/>
        </p:nvSpPr>
        <p:spPr>
          <a:xfrm>
            <a:off x="668961" y="3717032"/>
            <a:ext cx="2912357" cy="2880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沟通信息的</a:t>
            </a: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准确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言简</a:t>
            </a: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意赅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 sz="3200" b="1"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思考</a:t>
            </a:r>
            <a:r>
              <a:rPr lang="zh-CN" altLang="zh-CN" sz="2000" b="1"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到位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35600" y="2997200"/>
            <a:ext cx="2520950" cy="1930400"/>
          </a:xfrm>
          <a:prstGeom prst="rect">
            <a:avLst/>
          </a:prstGeom>
          <a:ln>
            <a:solidFill>
              <a:schemeClr val="bg1"/>
            </a:solidFill>
            <a:prstDash val="dash"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zh-CN" altLang="zh-CN" sz="2000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尊重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zh-CN" altLang="zh-CN" sz="2000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豁达的心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zh-CN" altLang="zh-CN" sz="2000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注意用语</a:t>
            </a:r>
            <a:endParaRPr lang="zh-CN" altLang="en-US" sz="2000">
              <a:solidFill>
                <a:srgbClr val="953735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zh-CN" altLang="en-US" sz="2000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情绪的控制</a:t>
            </a:r>
            <a:endParaRPr lang="zh-CN" altLang="zh-CN" sz="2000">
              <a:solidFill>
                <a:srgbClr val="95373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746" name="组合"/>
          <p:cNvGrpSpPr/>
          <p:nvPr/>
        </p:nvGrpSpPr>
        <p:grpSpPr>
          <a:xfrm rot="-455795">
            <a:off x="923925" y="1481138"/>
            <a:ext cx="1873250" cy="2160587"/>
            <a:chOff x="1226152" y="2137147"/>
            <a:chExt cx="2421530" cy="2514665"/>
          </a:xfrm>
        </p:grpSpPr>
        <p:sp>
          <p:nvSpPr>
            <p:cNvPr id="3" name="矩形 2"/>
            <p:cNvSpPr/>
            <p:nvPr/>
          </p:nvSpPr>
          <p:spPr>
            <a:xfrm>
              <a:off x="1226152" y="2137147"/>
              <a:ext cx="2421530" cy="2514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/>
            </a:p>
          </p:txBody>
        </p:sp>
        <p:pic>
          <p:nvPicPr>
            <p:cNvPr id="2052" name="Picture 4" descr="讲解的商务人物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331141" y="2216754"/>
              <a:ext cx="2201950" cy="167952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31747" name="组合"/>
          <p:cNvGrpSpPr/>
          <p:nvPr/>
        </p:nvGrpSpPr>
        <p:grpSpPr>
          <a:xfrm rot="461060">
            <a:off x="2511425" y="1835150"/>
            <a:ext cx="2052638" cy="2071688"/>
            <a:chOff x="2851734" y="1636904"/>
            <a:chExt cx="2132904" cy="2152136"/>
          </a:xfrm>
        </p:grpSpPr>
        <p:sp>
          <p:nvSpPr>
            <p:cNvPr id="6" name="矩形 5"/>
            <p:cNvSpPr/>
            <p:nvPr/>
          </p:nvSpPr>
          <p:spPr>
            <a:xfrm>
              <a:off x="2851734" y="1636904"/>
              <a:ext cx="2132904" cy="2152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/>
            </a:p>
          </p:txBody>
        </p:sp>
        <p:pic>
          <p:nvPicPr>
            <p:cNvPr id="2054" name="Picture 6" descr="商务团队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941733" y="1737970"/>
              <a:ext cx="1951449" cy="1297877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31748" name="组合"/>
          <p:cNvGrpSpPr/>
          <p:nvPr/>
        </p:nvGrpSpPr>
        <p:grpSpPr>
          <a:xfrm rot="-792589">
            <a:off x="657225" y="3336925"/>
            <a:ext cx="1879600" cy="1949450"/>
            <a:chOff x="5598798" y="2132856"/>
            <a:chExt cx="1872208" cy="1944216"/>
          </a:xfrm>
        </p:grpSpPr>
        <p:sp>
          <p:nvSpPr>
            <p:cNvPr id="8" name="矩形 7"/>
            <p:cNvSpPr/>
            <p:nvPr/>
          </p:nvSpPr>
          <p:spPr>
            <a:xfrm>
              <a:off x="5598798" y="2132856"/>
              <a:ext cx="1872208" cy="1944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/>
            </a:p>
          </p:txBody>
        </p:sp>
        <p:pic>
          <p:nvPicPr>
            <p:cNvPr id="2058" name="Picture 10" descr="年轻商务女士带领三人团队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5652681" y="2233014"/>
              <a:ext cx="1764683" cy="1174762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31749" name="组合"/>
          <p:cNvGrpSpPr/>
          <p:nvPr/>
        </p:nvGrpSpPr>
        <p:grpSpPr>
          <a:xfrm rot="809571">
            <a:off x="2333625" y="3424238"/>
            <a:ext cx="2155825" cy="2003425"/>
            <a:chOff x="-1116632" y="3789040"/>
            <a:chExt cx="2016224" cy="1872208"/>
          </a:xfrm>
        </p:grpSpPr>
        <p:sp>
          <p:nvSpPr>
            <p:cNvPr id="10" name="矩形 9"/>
            <p:cNvSpPr/>
            <p:nvPr/>
          </p:nvSpPr>
          <p:spPr>
            <a:xfrm>
              <a:off x="-1116632" y="3789040"/>
              <a:ext cx="2016224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/>
            </a:p>
          </p:txBody>
        </p:sp>
        <p:pic>
          <p:nvPicPr>
            <p:cNvPr id="31752" name="Picture 12" descr="商务团队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1056499" y="3898996"/>
              <a:ext cx="1888891" cy="12571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sp>
        <p:nvSpPr>
          <p:cNvPr id="18" name="矩形 17"/>
          <p:cNvSpPr/>
          <p:nvPr/>
        </p:nvSpPr>
        <p:spPr>
          <a:xfrm>
            <a:off x="5435600" y="2544763"/>
            <a:ext cx="2520950" cy="4714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>
                <a:latin typeface="微软雅黑" pitchFamily="34" charset="-122"/>
                <a:ea typeface="微软雅黑" pitchFamily="34" charset="-122"/>
                <a:cs typeface="Arial" pitchFamily="34" charset="0"/>
              </a:rPr>
              <a:t>Colleague </a:t>
            </a:r>
            <a:r>
              <a:rPr lang="zh-CN" altLang="en-US" sz="2400" b="1">
                <a:latin typeface="微软雅黑" pitchFamily="34" charset="-122"/>
                <a:ea typeface="微软雅黑" pitchFamily="34" charset="-122"/>
                <a:cs typeface="Arial" pitchFamily="34" charset="0"/>
              </a:rPr>
              <a:t>同事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商务谈判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350" y="549275"/>
            <a:ext cx="9169400" cy="30511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19700" y="2947988"/>
            <a:ext cx="3619500" cy="652462"/>
          </a:xfr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forceAA="0">
            <a:noAutofit/>
          </a:bodyPr>
          <a:lstStyle/>
          <a:p>
            <a:pPr fontAlgn="auto">
              <a:spcAft>
                <a:spcPct val="0"/>
              </a:spcAft>
              <a:defRPr/>
            </a:pPr>
            <a:r>
              <a:rPr lang="en-US" altLang="zh-CN" sz="2400">
                <a:latin typeface="微软雅黑" pitchFamily="34" charset="-122"/>
                <a:ea typeface="微软雅黑" pitchFamily="34" charset="-122"/>
                <a:cs typeface="Arial" pitchFamily="34" charset="0"/>
              </a:rPr>
              <a:t>Partner</a:t>
            </a:r>
            <a:r>
              <a:rPr lang="zh-CN" altLang="zh-CN" sz="2400">
                <a:latin typeface="微软雅黑" pitchFamily="34" charset="-122"/>
                <a:ea typeface="微软雅黑" pitchFamily="34" charset="-122"/>
                <a:cs typeface="Arial" pitchFamily="34" charset="0"/>
              </a:rPr>
              <a:t>工作对象</a:t>
            </a:r>
            <a:endParaRPr lang="zh-CN" altLang="en-US" sz="240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18100" y="3933825"/>
            <a:ext cx="3702050" cy="23241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戒骄戒躁有一颗</a:t>
            </a:r>
            <a:r>
              <a:rPr lang="zh-CN" altLang="zh-CN" sz="2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宽容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的心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善用</a:t>
            </a:r>
            <a:r>
              <a:rPr lang="zh-CN" altLang="zh-CN" sz="2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缓兵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之计</a:t>
            </a:r>
          </a:p>
          <a:p>
            <a: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坚持</a:t>
            </a:r>
            <a:r>
              <a:rPr lang="zh-CN" altLang="zh-CN" sz="2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原则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底线</a:t>
            </a:r>
          </a:p>
        </p:txBody>
      </p:sp>
      <p:sp>
        <p:nvSpPr>
          <p:cNvPr id="3" name="矩形 2"/>
          <p:cNvSpPr/>
          <p:nvPr/>
        </p:nvSpPr>
        <p:spPr>
          <a:xfrm>
            <a:off x="334963" y="3933825"/>
            <a:ext cx="4572000" cy="22828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聆听、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给予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关注、抓住沟通的</a:t>
            </a: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要点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讲</a:t>
            </a: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道理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摆</a:t>
            </a: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事实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CN" altLang="zh-CN">
                <a:latin typeface="微软雅黑" pitchFamily="34" charset="-122"/>
                <a:ea typeface="微软雅黑" pitchFamily="34" charset="-122"/>
              </a:rPr>
              <a:t>语速</a:t>
            </a: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平缓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，底气</a:t>
            </a: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充足</a:t>
            </a:r>
            <a:endParaRPr lang="en-US" altLang="zh-CN" sz="2400" b="1">
              <a:solidFill>
                <a:srgbClr val="953735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CN" altLang="zh-CN" sz="2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点到</a:t>
            </a:r>
            <a:r>
              <a:rPr lang="zh-CN" altLang="zh-CN">
                <a:latin typeface="微软雅黑" pitchFamily="34" charset="-122"/>
                <a:ea typeface="微软雅黑" pitchFamily="34" charset="-122"/>
              </a:rPr>
              <a:t>为止</a:t>
            </a:r>
          </a:p>
        </p:txBody>
      </p:sp>
      <p:pic>
        <p:nvPicPr>
          <p:cNvPr id="32773" name="Picture 6" descr="http://t0.gstatic.com/images?q=tbn:ANd9GcTKqGJOkC7sMPfYt_mtXvpwH5r2QB9WcKPLXQ1gdADeViv9GMnL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63938" y="4897438"/>
            <a:ext cx="1152525" cy="13398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2774" name="Picture 8" descr="石头素材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18375" y="5013325"/>
            <a:ext cx="1501775" cy="12287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2927350" cy="76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提升</a:t>
            </a:r>
            <a:r>
              <a:rPr lang="zh-CN" altLang="en-US" sz="32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沟通能力</a:t>
            </a:r>
            <a:endParaRPr lang="zh-CN" altLang="en-US" sz="4400" b="1">
              <a:solidFill>
                <a:srgbClr val="95373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46150" y="4875213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539750" y="3479800"/>
            <a:ext cx="8031163" cy="294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pic>
        <p:nvPicPr>
          <p:cNvPr id="34839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0225" y="3400425"/>
            <a:ext cx="8066088" cy="30241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" name="矩形 9"/>
          <p:cNvSpPr/>
          <p:nvPr/>
        </p:nvSpPr>
        <p:spPr>
          <a:xfrm>
            <a:off x="539750" y="404813"/>
            <a:ext cx="8031163" cy="2944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pic>
        <p:nvPicPr>
          <p:cNvPr id="34819" name="Picture 12" descr="地图图标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667008">
            <a:off x="6979052" y="2739972"/>
            <a:ext cx="541337" cy="5413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4820" name="矩形 3"/>
          <p:cNvSpPr>
            <a:spLocks noChangeArrowheads="1"/>
          </p:cNvSpPr>
          <p:nvPr/>
        </p:nvSpPr>
        <p:spPr>
          <a:xfrm>
            <a:off x="-6229350" y="1120775"/>
            <a:ext cx="5165725" cy="203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zh-CN">
                <a:latin typeface="Calibri" pitchFamily="34" charset="0"/>
              </a:rPr>
              <a:t>幽默细胞的培养</a:t>
            </a:r>
          </a:p>
          <a:p>
            <a:r>
              <a:rPr lang="zh-CN" altLang="en-US">
                <a:latin typeface="Calibri" pitchFamily="34" charset="0"/>
              </a:rPr>
              <a:t>涉</a:t>
            </a:r>
            <a:r>
              <a:rPr lang="zh-CN" altLang="zh-CN">
                <a:latin typeface="Calibri" pitchFamily="34" charset="0"/>
              </a:rPr>
              <a:t>略大量信息，并形成一定的观点，最好是独家的解析或极难获取的资源。</a:t>
            </a:r>
          </a:p>
          <a:p>
            <a:r>
              <a:rPr lang="zh-CN" altLang="zh-CN">
                <a:latin typeface="Calibri" pitchFamily="34" charset="0"/>
              </a:rPr>
              <a:t>提前了解对方，并掌握一定的知识或信息</a:t>
            </a:r>
          </a:p>
          <a:p>
            <a:r>
              <a:rPr lang="zh-CN" altLang="zh-CN">
                <a:latin typeface="Calibri" pitchFamily="34" charset="0"/>
              </a:rPr>
              <a:t>快速捕捉信息给予对方惊喜</a:t>
            </a:r>
          </a:p>
          <a:p>
            <a:r>
              <a:rPr lang="zh-CN" altLang="zh-CN">
                <a:latin typeface="Calibri" pitchFamily="34" charset="0"/>
              </a:rPr>
              <a:t>自信</a:t>
            </a:r>
            <a:endParaRPr lang="en-US" altLang="zh-CN">
              <a:latin typeface="Calibri" pitchFamily="34" charset="0"/>
            </a:endParaRPr>
          </a:p>
          <a:p>
            <a:endParaRPr lang="zh-CN" altLang="zh-CN">
              <a:latin typeface="Calibri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4213" y="479425"/>
            <a:ext cx="2622550" cy="579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zh-CN" sz="3200" b="1">
                <a:solidFill>
                  <a:srgbClr val="953735"/>
                </a:solidFill>
                <a:latin typeface="微软雅黑" pitchFamily="34" charset="-122"/>
                <a:ea typeface="微软雅黑" pitchFamily="34" charset="-122"/>
              </a:rPr>
              <a:t>能力训练</a:t>
            </a:r>
          </a:p>
        </p:txBody>
      </p:sp>
      <p:sp>
        <p:nvSpPr>
          <p:cNvPr id="34822" name="矩形 4"/>
          <p:cNvSpPr>
            <a:spLocks noChangeArrowheads="1"/>
          </p:cNvSpPr>
          <p:nvPr/>
        </p:nvSpPr>
        <p:spPr>
          <a:xfrm>
            <a:off x="3319909" y="1272952"/>
            <a:ext cx="1108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幽默细胞</a:t>
            </a:r>
          </a:p>
        </p:txBody>
      </p:sp>
      <p:sp>
        <p:nvSpPr>
          <p:cNvPr id="34823" name="矩形 6"/>
          <p:cNvSpPr>
            <a:spLocks noChangeArrowheads="1"/>
          </p:cNvSpPr>
          <p:nvPr/>
        </p:nvSpPr>
        <p:spPr>
          <a:xfrm>
            <a:off x="2972415" y="3866083"/>
            <a:ext cx="43402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提前了解对方，并掌握一定的知识或信息</a:t>
            </a:r>
          </a:p>
        </p:txBody>
      </p:sp>
      <p:sp>
        <p:nvSpPr>
          <p:cNvPr id="34824" name="矩形 7"/>
          <p:cNvSpPr>
            <a:spLocks noChangeArrowheads="1"/>
          </p:cNvSpPr>
          <p:nvPr/>
        </p:nvSpPr>
        <p:spPr>
          <a:xfrm>
            <a:off x="2972415" y="4435996"/>
            <a:ext cx="2954337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快速捕捉信息给予对方惊喜</a:t>
            </a:r>
          </a:p>
        </p:txBody>
      </p:sp>
      <p:sp>
        <p:nvSpPr>
          <p:cNvPr id="34825" name="矩形 8"/>
          <p:cNvSpPr>
            <a:spLocks noChangeArrowheads="1"/>
          </p:cNvSpPr>
          <p:nvPr/>
        </p:nvSpPr>
        <p:spPr>
          <a:xfrm>
            <a:off x="4969966" y="1273746"/>
            <a:ext cx="646113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自信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4826" name="Picture 4" descr="http://www.web07.cn/uploads/Photo/c100804/12PY3N1440-5b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8482" y="1567345"/>
            <a:ext cx="1863431" cy="186006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4827" name="Picture 6" descr="打扮成圣诞鹿的牛头犬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08275" y="1788597"/>
            <a:ext cx="1196975" cy="15017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1" name="椭圆 10"/>
          <p:cNvSpPr/>
          <p:nvPr/>
        </p:nvSpPr>
        <p:spPr>
          <a:xfrm>
            <a:off x="818654" y="1284859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73091" y="1284859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30" name="矩形 11"/>
          <p:cNvSpPr>
            <a:spLocks noChangeArrowheads="1"/>
          </p:cNvSpPr>
          <p:nvPr/>
        </p:nvSpPr>
        <p:spPr>
          <a:xfrm>
            <a:off x="6595690" y="1178520"/>
            <a:ext cx="1936750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涉略大量信息</a:t>
            </a:r>
            <a:endParaRPr lang="en-US" altLang="zh-CN" sz="14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形成独特的见解</a:t>
            </a:r>
            <a:endParaRPr lang="zh-CN" altLang="zh-CN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244853" y="1267421"/>
            <a:ext cx="344487" cy="3444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32" name="Picture 18" descr="照相机图标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580312" y="2237804"/>
            <a:ext cx="363537" cy="36353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4833" name="Picture 20" descr="高楼大厦图标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983537" y="2167954"/>
            <a:ext cx="501650" cy="5016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4834" name="Picture 22" descr="股票走势图图标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564437" y="2779142"/>
            <a:ext cx="419100" cy="4191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4835" name="Picture 24" descr="newspaper图标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485187" y="2164779"/>
            <a:ext cx="584200" cy="5842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4836" name="TextBox 13"/>
          <p:cNvSpPr txBox="1">
            <a:spLocks noChangeArrowheads="1"/>
          </p:cNvSpPr>
          <p:nvPr/>
        </p:nvSpPr>
        <p:spPr>
          <a:xfrm>
            <a:off x="7597899" y="2779142"/>
            <a:ext cx="34290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itchFamily="34" charset="0"/>
              </a:rPr>
              <a:t>…</a:t>
            </a:r>
            <a:endParaRPr lang="zh-CN" altLang="en-US">
              <a:latin typeface="Calibri" pitchFamily="34" charset="0"/>
            </a:endParaRPr>
          </a:p>
        </p:txBody>
      </p:sp>
      <p:pic>
        <p:nvPicPr>
          <p:cNvPr id="34837" name="Picture 7" descr="E:\PPT素材\锐普\人物\创意商务 (535).jpg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65872" y="1754560"/>
            <a:ext cx="2435612" cy="143949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TextBox 15"/>
          <p:cNvSpPr txBox="1"/>
          <p:nvPr/>
        </p:nvSpPr>
        <p:spPr>
          <a:xfrm rot="5400000">
            <a:off x="1476478" y="4298341"/>
            <a:ext cx="1524776" cy="707886"/>
          </a:xfrm>
          <a:prstGeom prst="rect">
            <a:avLst/>
          </a:prstGeom>
          <a:noFill/>
        </p:spPr>
        <p:txBody>
          <a:bodyPr vert="horz"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Who?</a:t>
            </a:r>
            <a:endParaRPr lang="zh-CN" altLang="en-US" sz="4000">
              <a:solidFill>
                <a:schemeClr val="accent2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8455" y="5200984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业务的专业化</a:t>
            </a:r>
          </a:p>
        </p:txBody>
      </p:sp>
      <p:sp>
        <p:nvSpPr>
          <p:cNvPr id="4" name="矩形 3"/>
          <p:cNvSpPr/>
          <p:nvPr/>
        </p:nvSpPr>
        <p:spPr>
          <a:xfrm>
            <a:off x="1271985" y="1273230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zh-CN">
                <a:latin typeface="微软雅黑" pitchFamily="34" charset="-122"/>
                <a:ea typeface="微软雅黑" pitchFamily="34" charset="-122"/>
              </a:rPr>
              <a:t>演讲能力训练</a:t>
            </a:r>
          </a:p>
        </p:txBody>
      </p:sp>
      <p:sp>
        <p:nvSpPr>
          <p:cNvPr id="27" name="椭圆 26"/>
          <p:cNvSpPr/>
          <p:nvPr/>
        </p:nvSpPr>
        <p:spPr>
          <a:xfrm>
            <a:off x="2912566" y="1284859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669401" y="3889896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669401" y="4435996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024442" y="5224241"/>
            <a:ext cx="344488" cy="34607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zh-CN" alt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3213" y="4710113"/>
            <a:ext cx="2135187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zh-CN" altLang="en-US" sz="4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药方</a:t>
            </a:r>
          </a:p>
        </p:txBody>
      </p:sp>
      <p:sp>
        <p:nvSpPr>
          <p:cNvPr id="5" name="矩形 4"/>
          <p:cNvSpPr/>
          <p:nvPr/>
        </p:nvSpPr>
        <p:spPr>
          <a:xfrm>
            <a:off x="946150" y="4875213"/>
            <a:ext cx="189706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第四篇章 </a:t>
            </a:r>
          </a:p>
        </p:txBody>
      </p:sp>
      <p:sp>
        <p:nvSpPr>
          <p:cNvPr id="6" name="矩形 5"/>
          <p:cNvSpPr/>
          <p:nvPr/>
        </p:nvSpPr>
        <p:spPr>
          <a:xfrm>
            <a:off x="755650" y="0"/>
            <a:ext cx="792163" cy="1268413"/>
          </a:xfrm>
          <a:prstGeom prst="rect">
            <a:avLst/>
          </a:prstGeom>
          <a:solidFill>
            <a:schemeClr val="bg1">
              <a:lumMod val="9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>
          <a:xfrm>
            <a:off x="4978400" y="2512892"/>
            <a:ext cx="2957861" cy="175432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285750" indent="-285750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沟通的最高境界</a:t>
            </a:r>
            <a:endParaRPr lang="en-US" altLang="zh-CN"/>
          </a:p>
          <a:p>
            <a:r>
              <a:rPr lang="zh-CN" altLang="en-US"/>
              <a:t>星云大师的介绍</a:t>
            </a:r>
          </a:p>
          <a:p>
            <a:r>
              <a:rPr lang="zh-CN" altLang="en-US"/>
              <a:t>心药方：</a:t>
            </a:r>
            <a:r>
              <a:rPr lang="en-US" altLang="zh-CN"/>
              <a:t>50  </a:t>
            </a:r>
            <a:r>
              <a:rPr lang="zh-CN" altLang="en-US"/>
              <a:t>禅学的地图</a:t>
            </a:r>
          </a:p>
          <a:p>
            <a:r>
              <a:rPr lang="zh-CN" altLang="en-US"/>
              <a:t>良好的沟通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心型 手大图 点击还原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80512" cy="686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971600" y="1867471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用心沟通</a:t>
            </a:r>
          </a:p>
        </p:txBody>
      </p:sp>
      <p:sp>
        <p:nvSpPr>
          <p:cNvPr id="10" name="矩形 9"/>
          <p:cNvSpPr/>
          <p:nvPr/>
        </p:nvSpPr>
        <p:spPr>
          <a:xfrm>
            <a:off x="986086" y="135995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沟通的最高境界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465615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mgsrc.baidu.com/baike/pic/item/b3508d130fed58d16438db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7584" y="1988840"/>
            <a:ext cx="2181225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419872" y="2138587"/>
            <a:ext cx="39805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latin typeface="微软雅黑" pitchFamily="34" charset="-122"/>
                <a:ea typeface="微软雅黑" pitchFamily="34" charset="-122"/>
                <a:cs typeface="Arial" pitchFamily="34" charset="0"/>
              </a:rPr>
              <a:t>星云大师</a:t>
            </a:r>
            <a:r>
              <a:rPr lang="zh-CN" altLang="en-US">
                <a:latin typeface="微软雅黑" pitchFamily="34" charset="-122"/>
                <a:ea typeface="微软雅黑" pitchFamily="34" charset="-122"/>
                <a:cs typeface="Arial" pitchFamily="34" charset="0"/>
              </a:rPr>
              <a:t>（释星云</a:t>
            </a:r>
            <a:r>
              <a:rPr lang="en-US" altLang="zh-CN">
                <a:latin typeface="微软雅黑" pitchFamily="34" charset="-122"/>
                <a:ea typeface="微软雅黑" pitchFamily="34" charset="-122"/>
                <a:cs typeface="Arial" pitchFamily="34" charset="0"/>
              </a:rPr>
              <a:t>1927</a:t>
            </a:r>
            <a:r>
              <a:rPr lang="zh-CN" altLang="en-US">
                <a:latin typeface="微软雅黑" pitchFamily="34" charset="-122"/>
                <a:ea typeface="微软雅黑" pitchFamily="34" charset="-122"/>
                <a:cs typeface="Arial" pitchFamily="34" charset="0"/>
              </a:rPr>
              <a:t>年－）</a:t>
            </a:r>
          </a:p>
        </p:txBody>
      </p:sp>
      <p:sp>
        <p:nvSpPr>
          <p:cNvPr id="5" name="矩形 4"/>
          <p:cNvSpPr/>
          <p:nvPr/>
        </p:nvSpPr>
        <p:spPr>
          <a:xfrm>
            <a:off x="3419174" y="2858788"/>
            <a:ext cx="4572000" cy="21209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微软雅黑" pitchFamily="34" charset="-122"/>
                <a:ea typeface="微软雅黑" pitchFamily="34" charset="-122"/>
              </a:rPr>
              <a:t>树立“以文化弘扬佛法，以教育培养人才，以慈善福利社会，以共修净化人心”宗旨，致力推动佛教教育、文化、慈善、弘法事业。并融古汇今，手拟规章制度，将佛教带往现代化的里程碑。 </a:t>
            </a:r>
          </a:p>
        </p:txBody>
      </p:sp>
    </p:spTree>
    <p:extLst>
      <p:ext uri="{BB962C8B-B14F-4D97-AF65-F5344CB8AC3E}">
        <p14:creationId xmlns:p14="http://schemas.microsoft.com/office/powerpoint/2010/main" val="69491574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 descr="庙宇香圈禅意大图 点击还原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347"/>
            <a:ext cx="9144000" cy="685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115616" y="1556792"/>
            <a:ext cx="156966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心药方</a:t>
            </a:r>
          </a:p>
        </p:txBody>
      </p:sp>
      <p:sp>
        <p:nvSpPr>
          <p:cNvPr id="6" name="矩形 5"/>
          <p:cNvSpPr/>
          <p:nvPr/>
        </p:nvSpPr>
        <p:spPr>
          <a:xfrm>
            <a:off x="1115616" y="2348880"/>
            <a:ext cx="4572000" cy="1338828"/>
          </a:xfrm>
          <a:prstGeom prst="rect">
            <a:avLst/>
          </a:prstGeom>
          <a:solidFill>
            <a:srgbClr val="FFFFFF">
              <a:alpha val="23922"/>
            </a:srgb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慈悲心一片、好肚肠一条、温柔半两、道理三分、信行要紧、中直一块、孝顺七分、老实一个、阴骘全用、方便不拘多少。</a:t>
            </a:r>
          </a:p>
        </p:txBody>
      </p:sp>
    </p:spTree>
    <p:extLst>
      <p:ext uri="{BB962C8B-B14F-4D97-AF65-F5344CB8AC3E}">
        <p14:creationId xmlns:p14="http://schemas.microsoft.com/office/powerpoint/2010/main" val="378617574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971600" y="2567462"/>
            <a:ext cx="7567547" cy="2661976"/>
          </a:xfrm>
          <a:custGeom>
            <a:avLst/>
            <a:gdLst>
              <a:gd name="connsiteX0" fmla="*/ 65438 w 5670742"/>
              <a:gd name="connsiteY0" fmla="*/ 2798700 h 3888043"/>
              <a:gd name="connsiteX1" fmla="*/ 336901 w 5670742"/>
              <a:gd name="connsiteY1" fmla="*/ 741300 h 3888043"/>
              <a:gd name="connsiteX2" fmla="*/ 2680051 w 5670742"/>
              <a:gd name="connsiteY2" fmla="*/ 3884550 h 3888043"/>
              <a:gd name="connsiteX3" fmla="*/ 2465738 w 5670742"/>
              <a:gd name="connsiteY3" fmla="*/ 12638 h 3888043"/>
              <a:gd name="connsiteX4" fmla="*/ 5251801 w 5670742"/>
              <a:gd name="connsiteY4" fmla="*/ 2555813 h 3888043"/>
              <a:gd name="connsiteX5" fmla="*/ 5608988 w 5670742"/>
              <a:gd name="connsiteY5" fmla="*/ 26925 h 3888043"/>
              <a:gd name="connsiteX0dup0" fmla="*/ 65438 w 5841037"/>
              <a:gd name="connsiteY0dup0" fmla="*/ 2794969 h 3884312"/>
              <a:gd name="connsiteX1dup0" fmla="*/ 336901 w 5841037"/>
              <a:gd name="connsiteY1dup0" fmla="*/ 737569 h 3884312"/>
              <a:gd name="connsiteX2dup0" fmla="*/ 2680051 w 5841037"/>
              <a:gd name="connsiteY2dup0" fmla="*/ 3880819 h 3884312"/>
              <a:gd name="connsiteX3dup0" fmla="*/ 2465738 w 5841037"/>
              <a:gd name="connsiteY3dup0" fmla="*/ 8907 h 3884312"/>
              <a:gd name="connsiteX4dup0" fmla="*/ 5579519 w 5841037"/>
              <a:gd name="connsiteY4dup0" fmla="*/ 2739715 h 3884312"/>
              <a:gd name="connsiteX5dup0" fmla="*/ 5608988 w 5841037"/>
              <a:gd name="connsiteY5dup0" fmla="*/ 23194 h 3884312"/>
            </a:gdLst>
            <a:ahLst/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  <a:cxn ang="0">
                <a:pos x="connsiteX3dup0" y="connsiteY3dup0"/>
              </a:cxn>
              <a:cxn ang="0">
                <a:pos x="connsiteX4dup0" y="connsiteY4dup0"/>
              </a:cxn>
              <a:cxn ang="0">
                <a:pos x="connsiteX5dup0" y="connsiteY5dup0"/>
              </a:cxn>
            </a:cxnLst>
            <a:rect l="l" t="t" r="r" b="b"/>
            <a:pathLst>
              <a:path w="5841037" h="3884312">
                <a:moveTo>
                  <a:pt x="65438" y="2794969"/>
                </a:moveTo>
                <a:cubicBezTo>
                  <a:pt x="-16715" y="1675781"/>
                  <a:pt x="-98868" y="556594"/>
                  <a:pt x="336901" y="737569"/>
                </a:cubicBezTo>
                <a:cubicBezTo>
                  <a:pt x="772670" y="918544"/>
                  <a:pt x="2325245" y="4002263"/>
                  <a:pt x="2680051" y="3880819"/>
                </a:cubicBezTo>
                <a:cubicBezTo>
                  <a:pt x="3034857" y="3759375"/>
                  <a:pt x="1982493" y="199091"/>
                  <a:pt x="2465738" y="8907"/>
                </a:cubicBezTo>
                <a:cubicBezTo>
                  <a:pt x="2948983" y="-181277"/>
                  <a:pt x="5055644" y="2737334"/>
                  <a:pt x="5579519" y="2739715"/>
                </a:cubicBezTo>
                <a:cubicBezTo>
                  <a:pt x="6103394" y="2742096"/>
                  <a:pt x="5692332" y="1288828"/>
                  <a:pt x="5608988" y="23194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17" descr="http://www.web07.cn/uploads/Png/c101206/12915b254320-29E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09428" y="613193"/>
            <a:ext cx="2212936" cy="221184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三十二角星 5"/>
          <p:cNvSpPr/>
          <p:nvPr/>
        </p:nvSpPr>
        <p:spPr>
          <a:xfrm>
            <a:off x="3124798" y="2413846"/>
            <a:ext cx="3535434" cy="3535434"/>
          </a:xfrm>
          <a:prstGeom prst="star32">
            <a:avLst>
              <a:gd name="adj" fmla="val 45115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590914" y="3164375"/>
            <a:ext cx="25779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/>
                </a:solidFill>
                <a:latin typeface="Arial Black" pitchFamily="34" charset="0"/>
              </a:rPr>
              <a:t>I HOPE</a:t>
            </a:r>
          </a:p>
          <a:p>
            <a:pPr algn="ctr"/>
            <a:r>
              <a:rPr lang="en-US" altLang="zh-CN" sz="4800">
                <a:solidFill>
                  <a:schemeClr val="bg1"/>
                </a:solidFill>
                <a:latin typeface="Arial Black" pitchFamily="34" charset="0"/>
              </a:rPr>
              <a:t>I NEND</a:t>
            </a:r>
          </a:p>
          <a:p>
            <a:pPr algn="ctr"/>
            <a:r>
              <a:rPr lang="en-US" altLang="zh-CN" sz="4800">
                <a:solidFill>
                  <a:schemeClr val="bg1"/>
                </a:solidFill>
                <a:latin typeface="Arial Black" pitchFamily="34" charset="0"/>
              </a:rPr>
              <a:t>I LIKE</a:t>
            </a:r>
            <a:endParaRPr lang="zh-CN" altLang="en-US" sz="480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266" name="Picture 2" descr="怀旧麦克风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504" y="3600875"/>
            <a:ext cx="2160240" cy="325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 rot="2278083">
            <a:off x="1312532" y="393299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说对方想听的</a:t>
            </a:r>
          </a:p>
        </p:txBody>
      </p:sp>
      <p:sp>
        <p:nvSpPr>
          <p:cNvPr id="9" name="矩形 8"/>
          <p:cNvSpPr/>
          <p:nvPr/>
        </p:nvSpPr>
        <p:spPr>
          <a:xfrm rot="1428555">
            <a:off x="6501077" y="366761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听对方想说的</a:t>
            </a:r>
          </a:p>
        </p:txBody>
      </p:sp>
      <p:sp>
        <p:nvSpPr>
          <p:cNvPr id="14" name="矩形 13"/>
          <p:cNvSpPr/>
          <p:nvPr/>
        </p:nvSpPr>
        <p:spPr>
          <a:xfrm>
            <a:off x="755576" y="758093"/>
            <a:ext cx="3422826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良好的沟通</a:t>
            </a:r>
          </a:p>
        </p:txBody>
      </p:sp>
    </p:spTree>
    <p:extLst>
      <p:ext uri="{BB962C8B-B14F-4D97-AF65-F5344CB8AC3E}">
        <p14:creationId xmlns:p14="http://schemas.microsoft.com/office/powerpoint/2010/main" val="256213830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扬帆出海素材大图 点击还原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5" name="矩形 3"/>
          <p:cNvSpPr>
            <a:spLocks noChangeArrowheads="1"/>
          </p:cNvSpPr>
          <p:nvPr/>
        </p:nvSpPr>
        <p:spPr>
          <a:xfrm>
            <a:off x="0" y="4633925"/>
            <a:ext cx="9144000" cy="743986"/>
          </a:xfrm>
          <a:prstGeom prst="rect">
            <a:avLst/>
          </a:prstGeom>
          <a:solidFill>
            <a:srgbClr val="953735">
              <a:alpha val="80000"/>
            </a:srgbClr>
          </a:solidFill>
        </p:spPr>
        <p:txBody>
          <a:bodyPr vert="horz"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为美好的未来，我们要好好</a:t>
            </a:r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沟通！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>
            <a:spLocks noChangeArrowheads="1"/>
          </p:cNvSpPr>
          <p:nvPr/>
        </p:nvSpPr>
        <p:spPr>
          <a:xfrm>
            <a:off x="35496" y="954014"/>
            <a:ext cx="8466658" cy="521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2400" kern="0">
                <a:solidFill>
                  <a:srgbClr val="FFFF00"/>
                </a:solidFill>
                <a:latin typeface="Arial" pitchFamily="34" charset="0"/>
              </a:rPr>
              <a:t>模版下载：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  <a:hlinkClick r:id="rId2"/>
              </a:rPr>
              <a:t>http://www.lfppt.com/pptmb.aspx</a:t>
            </a:r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2400" kern="0">
                <a:solidFill>
                  <a:srgbClr val="FFFF00"/>
                </a:solidFill>
                <a:latin typeface="Arial" pitchFamily="34" charset="0"/>
              </a:rPr>
              <a:t>特效动画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  <a:hlinkClick r:id="rId3"/>
              </a:rPr>
              <a:t>http://www.lfppt.com/pptmb_14.html</a:t>
            </a:r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2400" kern="0">
                <a:solidFill>
                  <a:srgbClr val="FFFF00"/>
                </a:solidFill>
                <a:latin typeface="Arial" pitchFamily="34" charset="0"/>
              </a:rPr>
              <a:t>工作汇报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  <a:hlinkClick r:id="rId4"/>
              </a:rPr>
              <a:t>http://www.lfppt.com/zchb.aspx</a:t>
            </a:r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免费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</a:rPr>
              <a:t>PPT</a:t>
            </a:r>
            <a:r>
              <a:rPr lang="zh-CN" altLang="en-US" sz="2400" kern="0">
                <a:solidFill>
                  <a:srgbClr val="FFFF00"/>
                </a:solidFill>
                <a:latin typeface="Arial" pitchFamily="34" charset="0"/>
              </a:rPr>
              <a:t>创意开场：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  <a:hlinkClick r:id="rId5"/>
              </a:rPr>
              <a:t>http://www.lfppt.com/pptmb_21.html</a:t>
            </a:r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eaLnBrk="1" hangingPunct="1"/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搜索</a:t>
            </a:r>
            <a:r>
              <a:rPr lang="en-US" altLang="zh-CN" sz="2400" b="1" kern="0">
                <a:solidFill>
                  <a:srgbClr val="FFFF00"/>
                </a:solidFill>
                <a:latin typeface="Arial" pitchFamily="34" charset="0"/>
              </a:rPr>
              <a:t>: </a:t>
            </a:r>
            <a:r>
              <a:rPr lang="en-US" altLang="zh-CN" sz="2400" kern="0">
                <a:solidFill>
                  <a:srgbClr val="FFFF00"/>
                </a:solidFill>
                <a:latin typeface="Arial" pitchFamily="34" charset="0"/>
                <a:hlinkClick r:id="rId6"/>
              </a:rPr>
              <a:t>www.lfppt.com</a:t>
            </a:r>
            <a:endParaRPr lang="en-US" altLang="zh-CN" sz="2400" ker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LFPPT网</a:t>
            </a:r>
            <a:endParaRPr lang="en-US" altLang="zh-CN" sz="2400" b="1" ker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免费下载，每天更新</a:t>
            </a:r>
            <a:endParaRPr lang="en-US" altLang="zh-CN" sz="2400" b="1" ker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/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LFPPT网</a:t>
            </a:r>
            <a:r>
              <a:rPr lang="en-US" altLang="zh-CN" sz="2400" b="1" kern="0">
                <a:solidFill>
                  <a:srgbClr val="FFFF00"/>
                </a:solidFill>
                <a:latin typeface="Arial" pitchFamily="34" charset="0"/>
              </a:rPr>
              <a:t>1</a:t>
            </a:r>
            <a:r>
              <a:rPr lang="zh-CN" altLang="en-US" sz="2400" b="1" kern="0">
                <a:solidFill>
                  <a:srgbClr val="FFFF00"/>
                </a:solidFill>
                <a:latin typeface="Arial" pitchFamily="34" charset="0"/>
              </a:rPr>
              <a:t>群 </a:t>
            </a:r>
            <a:r>
              <a:rPr lang="en-US" altLang="zh-CN" sz="2400" b="1" kern="0">
                <a:solidFill>
                  <a:srgbClr val="FFFF00"/>
                </a:solidFill>
                <a:latin typeface="Arial" pitchFamily="34" charset="0"/>
              </a:rPr>
              <a:t>251106778</a:t>
            </a:r>
          </a:p>
          <a:p>
            <a:pPr algn="ctr" eaLnBrk="1" hangingPunct="1"/>
            <a:r>
              <a:rPr lang="zh-CN" altLang="en-US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计划总结</a:t>
            </a:r>
            <a:r>
              <a:rPr lang="en-US" altLang="zh-CN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年会颁奖</a:t>
            </a:r>
            <a:r>
              <a:rPr lang="en-US" altLang="zh-CN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演讲辩论</a:t>
            </a:r>
            <a:r>
              <a:rPr lang="en-US" altLang="zh-CN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毕业答辩</a:t>
            </a:r>
            <a:r>
              <a:rPr lang="en-US" altLang="zh-CN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PPT/</a:t>
            </a:r>
            <a:r>
              <a:rPr lang="zh-CN" altLang="en-US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简历竞聘</a:t>
            </a:r>
            <a:r>
              <a:rPr lang="en-US" altLang="zh-CN" b="1" ker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PPT</a:t>
            </a:r>
            <a:endParaRPr lang="zh-CN" altLang="en-US" b="1" kern="0">
              <a:solidFill>
                <a:srgbClr val="FFFF00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 eaLnBrk="1" hangingPunct="1"/>
            <a:endParaRPr lang="en-US" altLang="zh-CN" sz="2800" kern="0">
              <a:solidFill>
                <a:srgbClr val="FFFF00"/>
              </a:solidFill>
              <a:latin typeface="Arial" pitchFamily="34" charset="0"/>
            </a:endParaRPr>
          </a:p>
        </p:txBody>
      </p:sp>
      <p:grpSp>
        <p:nvGrpSpPr>
          <p:cNvPr id="3" name="组合"/>
          <p:cNvGrpSpPr/>
          <p:nvPr/>
        </p:nvGrpSpPr>
        <p:grpSpPr>
          <a:xfrm rot="21141927">
            <a:off x="6963812" y="3366327"/>
            <a:ext cx="2571324" cy="1688307"/>
            <a:chOff x="6054636" y="2901949"/>
            <a:chExt cx="2571324" cy="2251076"/>
          </a:xfrm>
        </p:grpSpPr>
        <p:grpSp>
          <p:nvGrpSpPr>
            <p:cNvPr id="4" name="组合"/>
            <p:cNvGrpSpPr/>
            <p:nvPr/>
          </p:nvGrpSpPr>
          <p:grpSpPr>
            <a:xfrm>
              <a:off x="6054636" y="2901949"/>
              <a:ext cx="2571324" cy="2251076"/>
              <a:chOff x="2488745" y="4177357"/>
              <a:chExt cx="2179638" cy="1908175"/>
            </a:xfrm>
          </p:grpSpPr>
          <p:sp>
            <p:nvSpPr>
              <p:cNvPr id="6" name="Freeform 66"/>
              <p:cNvSpPr>
                <a:spLocks noEditPoints="1"/>
              </p:cNvSpPr>
              <p:nvPr/>
            </p:nvSpPr>
            <p:spPr>
              <a:xfrm>
                <a:off x="2488745" y="4177357"/>
                <a:ext cx="1825625" cy="1908175"/>
              </a:xfrm>
              <a:custGeom>
                <a:avLst/>
                <a:gdLst>
                  <a:gd name="T0" fmla="*/ 487 w 704"/>
                  <a:gd name="T1" fmla="*/ 80 h 737"/>
                  <a:gd name="T2" fmla="*/ 487 w 704"/>
                  <a:gd name="T3" fmla="*/ 79 h 737"/>
                  <a:gd name="T4" fmla="*/ 484 w 704"/>
                  <a:gd name="T5" fmla="*/ 76 h 737"/>
                  <a:gd name="T6" fmla="*/ 477 w 704"/>
                  <a:gd name="T7" fmla="*/ 70 h 737"/>
                  <a:gd name="T8" fmla="*/ 465 w 704"/>
                  <a:gd name="T9" fmla="*/ 65 h 737"/>
                  <a:gd name="T10" fmla="*/ 456 w 704"/>
                  <a:gd name="T11" fmla="*/ 63 h 737"/>
                  <a:gd name="T12" fmla="*/ 422 w 704"/>
                  <a:gd name="T13" fmla="*/ 72 h 737"/>
                  <a:gd name="T14" fmla="*/ 420 w 704"/>
                  <a:gd name="T15" fmla="*/ 74 h 737"/>
                  <a:gd name="T16" fmla="*/ 404 w 704"/>
                  <a:gd name="T17" fmla="*/ 109 h 737"/>
                  <a:gd name="T18" fmla="*/ 438 w 704"/>
                  <a:gd name="T19" fmla="*/ 184 h 737"/>
                  <a:gd name="T20" fmla="*/ 423 w 704"/>
                  <a:gd name="T21" fmla="*/ 191 h 737"/>
                  <a:gd name="T22" fmla="*/ 375 w 704"/>
                  <a:gd name="T23" fmla="*/ 100 h 737"/>
                  <a:gd name="T24" fmla="*/ 316 w 704"/>
                  <a:gd name="T25" fmla="*/ 82 h 737"/>
                  <a:gd name="T26" fmla="*/ 304 w 704"/>
                  <a:gd name="T27" fmla="*/ 90 h 737"/>
                  <a:gd name="T28" fmla="*/ 341 w 704"/>
                  <a:gd name="T29" fmla="*/ 235 h 737"/>
                  <a:gd name="T30" fmla="*/ 267 w 704"/>
                  <a:gd name="T31" fmla="*/ 126 h 737"/>
                  <a:gd name="T32" fmla="*/ 240 w 704"/>
                  <a:gd name="T33" fmla="*/ 103 h 737"/>
                  <a:gd name="T34" fmla="*/ 195 w 704"/>
                  <a:gd name="T35" fmla="*/ 113 h 737"/>
                  <a:gd name="T36" fmla="*/ 246 w 704"/>
                  <a:gd name="T37" fmla="*/ 286 h 737"/>
                  <a:gd name="T38" fmla="*/ 233 w 704"/>
                  <a:gd name="T39" fmla="*/ 293 h 737"/>
                  <a:gd name="T40" fmla="*/ 64 w 704"/>
                  <a:gd name="T41" fmla="*/ 6 h 737"/>
                  <a:gd name="T42" fmla="*/ 19 w 704"/>
                  <a:gd name="T43" fmla="*/ 13 h 737"/>
                  <a:gd name="T44" fmla="*/ 175 w 704"/>
                  <a:gd name="T45" fmla="*/ 383 h 737"/>
                  <a:gd name="T46" fmla="*/ 182 w 704"/>
                  <a:gd name="T47" fmla="*/ 398 h 737"/>
                  <a:gd name="T48" fmla="*/ 178 w 704"/>
                  <a:gd name="T49" fmla="*/ 453 h 737"/>
                  <a:gd name="T50" fmla="*/ 131 w 704"/>
                  <a:gd name="T51" fmla="*/ 405 h 737"/>
                  <a:gd name="T52" fmla="*/ 41 w 704"/>
                  <a:gd name="T53" fmla="*/ 366 h 737"/>
                  <a:gd name="T54" fmla="*/ 115 w 704"/>
                  <a:gd name="T55" fmla="*/ 526 h 737"/>
                  <a:gd name="T56" fmla="*/ 138 w 704"/>
                  <a:gd name="T57" fmla="*/ 543 h 737"/>
                  <a:gd name="T58" fmla="*/ 302 w 704"/>
                  <a:gd name="T59" fmla="*/ 655 h 737"/>
                  <a:gd name="T60" fmla="*/ 324 w 704"/>
                  <a:gd name="T61" fmla="*/ 664 h 737"/>
                  <a:gd name="T62" fmla="*/ 443 w 704"/>
                  <a:gd name="T63" fmla="*/ 731 h 737"/>
                  <a:gd name="T64" fmla="*/ 526 w 704"/>
                  <a:gd name="T65" fmla="*/ 687 h 737"/>
                  <a:gd name="T66" fmla="*/ 686 w 704"/>
                  <a:gd name="T67" fmla="*/ 602 h 737"/>
                  <a:gd name="T68" fmla="*/ 652 w 704"/>
                  <a:gd name="T69" fmla="*/ 430 h 737"/>
                  <a:gd name="T70" fmla="*/ 523 w 704"/>
                  <a:gd name="T71" fmla="*/ 146 h 737"/>
                  <a:gd name="T72" fmla="*/ 488 w 704"/>
                  <a:gd name="T73" fmla="*/ 80 h 737"/>
                  <a:gd name="T74" fmla="*/ 38 w 704"/>
                  <a:gd name="T75" fmla="*/ 17 h 737"/>
                  <a:gd name="T76" fmla="*/ 88 w 704"/>
                  <a:gd name="T77" fmla="*/ 58 h 737"/>
                  <a:gd name="T78" fmla="*/ 65 w 704"/>
                  <a:gd name="T79" fmla="*/ 71 h 737"/>
                  <a:gd name="T80" fmla="*/ 36 w 704"/>
                  <a:gd name="T81" fmla="*/ 85 h 737"/>
                  <a:gd name="T82" fmla="*/ 21 w 704"/>
                  <a:gd name="T83" fmla="*/ 62 h 737"/>
                  <a:gd name="T84" fmla="*/ 171 w 704"/>
                  <a:gd name="T85" fmla="*/ 207 h 737"/>
                  <a:gd name="T86" fmla="*/ 129 w 704"/>
                  <a:gd name="T87" fmla="*/ 240 h 737"/>
                  <a:gd name="T88" fmla="*/ 116 w 704"/>
                  <a:gd name="T89" fmla="*/ 223 h 737"/>
                  <a:gd name="T90" fmla="*/ 164 w 704"/>
                  <a:gd name="T91" fmla="*/ 205 h 737"/>
                  <a:gd name="T92" fmla="*/ 116 w 704"/>
                  <a:gd name="T93" fmla="*/ 223 h 737"/>
                  <a:gd name="T94" fmla="*/ 117 w 704"/>
                  <a:gd name="T95" fmla="*/ 215 h 737"/>
                  <a:gd name="T96" fmla="*/ 157 w 704"/>
                  <a:gd name="T97" fmla="*/ 179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auto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3613273" y="5672782"/>
                <a:ext cx="1055110" cy="412750"/>
              </a:xfrm>
              <a:custGeom>
                <a:avLst/>
                <a:gdLst>
                  <a:gd name="connsiteX0" fmla="*/ 767773 w 1055110"/>
                  <a:gd name="connsiteY0" fmla="*/ 0 h 412750"/>
                  <a:gd name="connsiteX1" fmla="*/ 1055110 w 1055110"/>
                  <a:gd name="connsiteY1" fmla="*/ 385763 h 412750"/>
                  <a:gd name="connsiteX2" fmla="*/ 1055110 w 1055110"/>
                  <a:gd name="connsiteY2" fmla="*/ 412750 h 412750"/>
                  <a:gd name="connsiteX3" fmla="*/ 0 w 1055110"/>
                  <a:gd name="connsiteY3" fmla="*/ 412750 h 41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685800" fontAlgn="auto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Freeform 20"/>
            <p:cNvSpPr/>
            <p:nvPr/>
          </p:nvSpPr>
          <p:spPr>
            <a:xfrm>
              <a:off x="7688477" y="3916370"/>
              <a:ext cx="22356" cy="16983"/>
            </a:xfrm>
            <a:custGeom>
              <a:avLst/>
              <a:gdLst>
                <a:gd name="T0" fmla="*/ 74 w 109"/>
                <a:gd name="T1" fmla="*/ 83 h 83"/>
                <a:gd name="T2" fmla="*/ 1 w 109"/>
                <a:gd name="T3" fmla="*/ 16 h 83"/>
                <a:gd name="T4" fmla="*/ 0 w 109"/>
                <a:gd name="T5" fmla="*/ 0 h 83"/>
                <a:gd name="T6" fmla="*/ 109 w 109"/>
                <a:gd name="T7" fmla="*/ 64 h 83"/>
                <a:gd name="T8" fmla="*/ 74 w 109"/>
                <a:gd name="T9" fmla="*/ 82 h 83"/>
                <a:gd name="T10" fmla="*/ 92 w 109"/>
                <a:gd name="T11" fmla="*/ 73 h 83"/>
                <a:gd name="T12" fmla="*/ 74 w 10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fontAlgn="auto">
                <a:spcBef>
                  <a:spcPct val="0"/>
                </a:spcBef>
                <a:spcAft>
                  <a:spcPct val="0"/>
                </a:spcAft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pic>
        <p:nvPicPr>
          <p:cNvPr id="11" name="Picture 2" descr="C:\Users\Administrator.USER-20140630JN\Desktop\qrcode_for_gh_ad74c85d830e_25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11560" y="368629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917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720</Words>
  <Application>Microsoft Office PowerPoint</Application>
  <PresentationFormat>全屏显示(4:3)</PresentationFormat>
  <Paragraphs>161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 Unicode MS</vt:lpstr>
      <vt:lpstr>汉仪综艺体繁</vt:lpstr>
      <vt:lpstr>华文新魏</vt:lpstr>
      <vt:lpstr>微软雅黑</vt:lpstr>
      <vt:lpstr>Arial</vt:lpstr>
      <vt:lpstr>Arial Black</vt:lpstr>
      <vt:lpstr>Calibri</vt:lpstr>
      <vt:lpstr>Gill Sans Ultra Bold Condensed</vt:lpstr>
      <vt:lpstr>Office 主题​​</vt:lpstr>
      <vt:lpstr>默认设计模板</vt:lpstr>
      <vt:lpstr>PowerPoint 演示文稿</vt:lpstr>
      <vt:lpstr>沟通的魅力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Partner工作对象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88</cp:revision>
  <dcterms:created xsi:type="dcterms:W3CDTF">2021-11-16T11:22:56Z</dcterms:created>
  <dcterms:modified xsi:type="dcterms:W3CDTF">2023-06-29T04:56:49Z</dcterms:modified>
  <cp:category>LFPPT网 www.LFPPT.com</cp:category>
</cp:coreProperties>
</file>